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13" r:id="rId1"/>
  </p:sldMasterIdLst>
  <p:notesMasterIdLst>
    <p:notesMasterId r:id="rId177"/>
  </p:notesMasterIdLst>
  <p:handoutMasterIdLst>
    <p:handoutMasterId r:id="rId178"/>
  </p:handoutMasterIdLst>
  <p:sldIdLst>
    <p:sldId id="359" r:id="rId2"/>
    <p:sldId id="632" r:id="rId3"/>
    <p:sldId id="360" r:id="rId4"/>
    <p:sldId id="365" r:id="rId5"/>
    <p:sldId id="633" r:id="rId6"/>
    <p:sldId id="366" r:id="rId7"/>
    <p:sldId id="367" r:id="rId8"/>
    <p:sldId id="373" r:id="rId9"/>
    <p:sldId id="374" r:id="rId10"/>
    <p:sldId id="375" r:id="rId11"/>
    <p:sldId id="602" r:id="rId12"/>
    <p:sldId id="500" r:id="rId13"/>
    <p:sldId id="654" r:id="rId14"/>
    <p:sldId id="656" r:id="rId15"/>
    <p:sldId id="554" r:id="rId16"/>
    <p:sldId id="568" r:id="rId17"/>
    <p:sldId id="567" r:id="rId18"/>
    <p:sldId id="596" r:id="rId19"/>
    <p:sldId id="597" r:id="rId20"/>
    <p:sldId id="379" r:id="rId21"/>
    <p:sldId id="380" r:id="rId22"/>
    <p:sldId id="383" r:id="rId23"/>
    <p:sldId id="384" r:id="rId24"/>
    <p:sldId id="385" r:id="rId25"/>
    <p:sldId id="570" r:id="rId26"/>
    <p:sldId id="571" r:id="rId27"/>
    <p:sldId id="616" r:id="rId28"/>
    <p:sldId id="650" r:id="rId29"/>
    <p:sldId id="651" r:id="rId30"/>
    <p:sldId id="630" r:id="rId31"/>
    <p:sldId id="388" r:id="rId32"/>
    <p:sldId id="652" r:id="rId33"/>
    <p:sldId id="589" r:id="rId34"/>
    <p:sldId id="617" r:id="rId35"/>
    <p:sldId id="653" r:id="rId36"/>
    <p:sldId id="487" r:id="rId37"/>
    <p:sldId id="637" r:id="rId38"/>
    <p:sldId id="606" r:id="rId39"/>
    <p:sldId id="643" r:id="rId40"/>
    <p:sldId id="644" r:id="rId41"/>
    <p:sldId id="645" r:id="rId42"/>
    <p:sldId id="646" r:id="rId43"/>
    <p:sldId id="647" r:id="rId44"/>
    <p:sldId id="391" r:id="rId45"/>
    <p:sldId id="640" r:id="rId46"/>
    <p:sldId id="595" r:id="rId47"/>
    <p:sldId id="641" r:id="rId48"/>
    <p:sldId id="618" r:id="rId49"/>
    <p:sldId id="507" r:id="rId50"/>
    <p:sldId id="638" r:id="rId51"/>
    <p:sldId id="639" r:id="rId52"/>
    <p:sldId id="490" r:id="rId53"/>
    <p:sldId id="491" r:id="rId54"/>
    <p:sldId id="501" r:id="rId55"/>
    <p:sldId id="489" r:id="rId56"/>
    <p:sldId id="485" r:id="rId57"/>
    <p:sldId id="492" r:id="rId58"/>
    <p:sldId id="493" r:id="rId59"/>
    <p:sldId id="605" r:id="rId60"/>
    <p:sldId id="401" r:id="rId61"/>
    <p:sldId id="402" r:id="rId62"/>
    <p:sldId id="454" r:id="rId63"/>
    <p:sldId id="575" r:id="rId64"/>
    <p:sldId id="601" r:id="rId65"/>
    <p:sldId id="404" r:id="rId66"/>
    <p:sldId id="518" r:id="rId67"/>
    <p:sldId id="502" r:id="rId68"/>
    <p:sldId id="440" r:id="rId69"/>
    <p:sldId id="506" r:id="rId70"/>
    <p:sldId id="649" r:id="rId71"/>
    <p:sldId id="514" r:id="rId72"/>
    <p:sldId id="569" r:id="rId73"/>
    <p:sldId id="515" r:id="rId74"/>
    <p:sldId id="642" r:id="rId75"/>
    <p:sldId id="504" r:id="rId76"/>
    <p:sldId id="546" r:id="rId77"/>
    <p:sldId id="648" r:id="rId78"/>
    <p:sldId id="409" r:id="rId79"/>
    <p:sldId id="423" r:id="rId80"/>
    <p:sldId id="598" r:id="rId81"/>
    <p:sldId id="636" r:id="rId82"/>
    <p:sldId id="410" r:id="rId83"/>
    <p:sldId id="615" r:id="rId84"/>
    <p:sldId id="411" r:id="rId85"/>
    <p:sldId id="614" r:id="rId86"/>
    <p:sldId id="631" r:id="rId87"/>
    <p:sldId id="599" r:id="rId88"/>
    <p:sldId id="600" r:id="rId89"/>
    <p:sldId id="553" r:id="rId90"/>
    <p:sldId id="629" r:id="rId91"/>
    <p:sldId id="549" r:id="rId92"/>
    <p:sldId id="556" r:id="rId93"/>
    <p:sldId id="555" r:id="rId94"/>
    <p:sldId id="551" r:id="rId95"/>
    <p:sldId id="552" r:id="rId96"/>
    <p:sldId id="511" r:id="rId97"/>
    <p:sldId id="628" r:id="rId98"/>
    <p:sldId id="539" r:id="rId99"/>
    <p:sldId id="576" r:id="rId100"/>
    <p:sldId id="577" r:id="rId101"/>
    <p:sldId id="541" r:id="rId102"/>
    <p:sldId id="534" r:id="rId103"/>
    <p:sldId id="620" r:id="rId104"/>
    <p:sldId id="538" r:id="rId105"/>
    <p:sldId id="540" r:id="rId106"/>
    <p:sldId id="619" r:id="rId107"/>
    <p:sldId id="573" r:id="rId108"/>
    <p:sldId id="566" r:id="rId109"/>
    <p:sldId id="542" r:id="rId110"/>
    <p:sldId id="543" r:id="rId111"/>
    <p:sldId id="436" r:id="rId112"/>
    <p:sldId id="578" r:id="rId113"/>
    <p:sldId id="623" r:id="rId114"/>
    <p:sldId id="559" r:id="rId115"/>
    <p:sldId id="581" r:id="rId116"/>
    <p:sldId id="624" r:id="rId117"/>
    <p:sldId id="530" r:id="rId118"/>
    <p:sldId id="560" r:id="rId119"/>
    <p:sldId id="625" r:id="rId120"/>
    <p:sldId id="561" r:id="rId121"/>
    <p:sldId id="580" r:id="rId122"/>
    <p:sldId id="586" r:id="rId123"/>
    <p:sldId id="634" r:id="rId124"/>
    <p:sldId id="635" r:id="rId125"/>
    <p:sldId id="626" r:id="rId126"/>
    <p:sldId id="579" r:id="rId127"/>
    <p:sldId id="627" r:id="rId128"/>
    <p:sldId id="432" r:id="rId129"/>
    <p:sldId id="498" r:id="rId130"/>
    <p:sldId id="497" r:id="rId131"/>
    <p:sldId id="612" r:id="rId132"/>
    <p:sldId id="532" r:id="rId133"/>
    <p:sldId id="533" r:id="rId134"/>
    <p:sldId id="413" r:id="rId135"/>
    <p:sldId id="512" r:id="rId136"/>
    <p:sldId id="582" r:id="rId137"/>
    <p:sldId id="521" r:id="rId138"/>
    <p:sldId id="415" r:id="rId139"/>
    <p:sldId id="516" r:id="rId140"/>
    <p:sldId id="583" r:id="rId141"/>
    <p:sldId id="523" r:id="rId142"/>
    <p:sldId id="609" r:id="rId143"/>
    <p:sldId id="610" r:id="rId144"/>
    <p:sldId id="611" r:id="rId145"/>
    <p:sldId id="430" r:id="rId146"/>
    <p:sldId id="462" r:id="rId147"/>
    <p:sldId id="557" r:id="rId148"/>
    <p:sldId id="558" r:id="rId149"/>
    <p:sldId id="434" r:id="rId150"/>
    <p:sldId id="470" r:id="rId151"/>
    <p:sldId id="524" r:id="rId152"/>
    <p:sldId id="417" r:id="rId153"/>
    <p:sldId id="472" r:id="rId154"/>
    <p:sldId id="525" r:id="rId155"/>
    <p:sldId id="526" r:id="rId156"/>
    <p:sldId id="421" r:id="rId157"/>
    <p:sldId id="464" r:id="rId158"/>
    <p:sldId id="527" r:id="rId159"/>
    <p:sldId id="528" r:id="rId160"/>
    <p:sldId id="419" r:id="rId161"/>
    <p:sldId id="465" r:id="rId162"/>
    <p:sldId id="420" r:id="rId163"/>
    <p:sldId id="424" r:id="rId164"/>
    <p:sldId id="494" r:id="rId165"/>
    <p:sldId id="607" r:id="rId166"/>
    <p:sldId id="608" r:id="rId167"/>
    <p:sldId id="426" r:id="rId168"/>
    <p:sldId id="495" r:id="rId169"/>
    <p:sldId id="529" r:id="rId170"/>
    <p:sldId id="428" r:id="rId171"/>
    <p:sldId id="496" r:id="rId172"/>
    <p:sldId id="429" r:id="rId173"/>
    <p:sldId id="604" r:id="rId174"/>
    <p:sldId id="603" r:id="rId175"/>
    <p:sldId id="517" r:id="rId176"/>
  </p:sldIdLst>
  <p:sldSz cx="9144000" cy="6858000" type="screen4x3"/>
  <p:notesSz cx="9296400" cy="7010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9E9E9"/>
    <a:srgbClr val="CDD1DB"/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8" autoAdjust="0"/>
    <p:restoredTop sz="96793" autoAdjust="0"/>
  </p:normalViewPr>
  <p:slideViewPr>
    <p:cSldViewPr>
      <p:cViewPr varScale="1">
        <p:scale>
          <a:sx n="106" d="100"/>
          <a:sy n="106" d="100"/>
        </p:scale>
        <p:origin x="-1368" y="-112"/>
      </p:cViewPr>
      <p:guideLst>
        <p:guide orient="horz" pos="2189"/>
        <p:guide orient="horz" pos="1942"/>
        <p:guide orient="horz" pos="1930"/>
        <p:guide orient="horz" pos="2202"/>
        <p:guide pos="3728"/>
      </p:guideLst>
    </p:cSldViewPr>
  </p:slideViewPr>
  <p:outlineViewPr>
    <p:cViewPr>
      <p:scale>
        <a:sx n="33" d="100"/>
        <a:sy n="33" d="100"/>
      </p:scale>
      <p:origin x="0" y="159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4352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180" Type="http://schemas.openxmlformats.org/officeDocument/2006/relationships/presProps" Target="presProps.xml"/><Relationship Id="rId181" Type="http://schemas.openxmlformats.org/officeDocument/2006/relationships/viewProps" Target="viewProps.xml"/><Relationship Id="rId182" Type="http://schemas.openxmlformats.org/officeDocument/2006/relationships/theme" Target="theme/theme1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83" Type="http://schemas.openxmlformats.org/officeDocument/2006/relationships/tableStyles" Target="tableStyles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slide" Target="slides/slide154.xml"/><Relationship Id="rId156" Type="http://schemas.openxmlformats.org/officeDocument/2006/relationships/slide" Target="slides/slide155.xml"/><Relationship Id="rId157" Type="http://schemas.openxmlformats.org/officeDocument/2006/relationships/slide" Target="slides/slide156.xml"/><Relationship Id="rId158" Type="http://schemas.openxmlformats.org/officeDocument/2006/relationships/slide" Target="slides/slide157.xml"/><Relationship Id="rId159" Type="http://schemas.openxmlformats.org/officeDocument/2006/relationships/slide" Target="slides/slide15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160" Type="http://schemas.openxmlformats.org/officeDocument/2006/relationships/slide" Target="slides/slide159.xml"/><Relationship Id="rId161" Type="http://schemas.openxmlformats.org/officeDocument/2006/relationships/slide" Target="slides/slide160.xml"/><Relationship Id="rId162" Type="http://schemas.openxmlformats.org/officeDocument/2006/relationships/slide" Target="slides/slide16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63" Type="http://schemas.openxmlformats.org/officeDocument/2006/relationships/slide" Target="slides/slide162.xml"/><Relationship Id="rId164" Type="http://schemas.openxmlformats.org/officeDocument/2006/relationships/slide" Target="slides/slide163.xml"/><Relationship Id="rId165" Type="http://schemas.openxmlformats.org/officeDocument/2006/relationships/slide" Target="slides/slide164.xml"/><Relationship Id="rId166" Type="http://schemas.openxmlformats.org/officeDocument/2006/relationships/slide" Target="slides/slide165.xml"/><Relationship Id="rId167" Type="http://schemas.openxmlformats.org/officeDocument/2006/relationships/slide" Target="slides/slide166.xml"/><Relationship Id="rId168" Type="http://schemas.openxmlformats.org/officeDocument/2006/relationships/slide" Target="slides/slide167.xml"/><Relationship Id="rId169" Type="http://schemas.openxmlformats.org/officeDocument/2006/relationships/slide" Target="slides/slide16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170" Type="http://schemas.openxmlformats.org/officeDocument/2006/relationships/slide" Target="slides/slide169.xml"/><Relationship Id="rId171" Type="http://schemas.openxmlformats.org/officeDocument/2006/relationships/slide" Target="slides/slide170.xml"/><Relationship Id="rId172" Type="http://schemas.openxmlformats.org/officeDocument/2006/relationships/slide" Target="slides/slide171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173" Type="http://schemas.openxmlformats.org/officeDocument/2006/relationships/slide" Target="slides/slide172.xml"/><Relationship Id="rId174" Type="http://schemas.openxmlformats.org/officeDocument/2006/relationships/slide" Target="slides/slide173.xml"/><Relationship Id="rId175" Type="http://schemas.openxmlformats.org/officeDocument/2006/relationships/slide" Target="slides/slide174.xml"/><Relationship Id="rId176" Type="http://schemas.openxmlformats.org/officeDocument/2006/relationships/slide" Target="slides/slide175.xml"/><Relationship Id="rId177" Type="http://schemas.openxmlformats.org/officeDocument/2006/relationships/notesMaster" Target="notesMasters/notesMaster1.xml"/><Relationship Id="rId178" Type="http://schemas.openxmlformats.org/officeDocument/2006/relationships/handoutMaster" Target="handoutMasters/handoutMaster1.xml"/><Relationship Id="rId179" Type="http://schemas.openxmlformats.org/officeDocument/2006/relationships/printerSettings" Target="printerSettings/printerSettings1.bin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90888" y="452438"/>
            <a:ext cx="2636837" cy="19764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15775" y="2525947"/>
            <a:ext cx="8702744" cy="39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0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1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4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157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161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164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168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171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5265606" y="6658222"/>
            <a:ext cx="4028717" cy="350994"/>
          </a:xfrm>
          <a:prstGeom prst="rect">
            <a:avLst/>
          </a:prstGeom>
        </p:spPr>
        <p:txBody>
          <a:bodyPr lIns="85083" tIns="42541" rIns="85083" bIns="42541"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97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61FEF-6DE1-4A33-90BD-FE418CF16118}" type="slidenum">
              <a:rPr lang="en-US" smtClean="0"/>
              <a:pPr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050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129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132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139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0918" y="6217510"/>
            <a:ext cx="3017481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fld id="{4EF734A4-159E-4243-8254-61998856DDA9}" type="datetime4">
              <a:rPr lang="en-US" sz="1400">
                <a:solidFill>
                  <a:schemeClr val="tx1">
                    <a:lumMod val="60000"/>
                    <a:lumOff val="40000"/>
                  </a:schemeClr>
                </a:solidFill>
                <a:latin typeface="Arial Narrow"/>
                <a:cs typeface="Arial Narrow"/>
              </a:rPr>
              <a:pPr eaLnBrk="0" hangingPunct="0">
                <a:spcBef>
                  <a:spcPct val="50000"/>
                </a:spcBef>
              </a:pPr>
              <a:t>October 2, 2014</a:t>
            </a:fld>
            <a:endParaRPr lang="en-US" dirty="0">
              <a:solidFill>
                <a:schemeClr val="tx1">
                  <a:lumMod val="60000"/>
                  <a:lumOff val="40000"/>
                </a:schemeClr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268420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3132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E2992-96AE-4842-B1A7-E36043782E8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360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028095"/>
            <a:ext cx="8231833" cy="5269965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Click to edit Master text styles</a:t>
            </a:r>
          </a:p>
          <a:p>
            <a:pPr marL="463550" marR="0" lvl="1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Second level</a:t>
            </a:r>
          </a:p>
          <a:p>
            <a:pPr marL="747713" marR="0" lvl="2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Third level</a:t>
            </a:r>
          </a:p>
          <a:p>
            <a:pPr marL="1139825" marR="0" lvl="3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Fourth level</a:t>
            </a:r>
          </a:p>
          <a:p>
            <a:pPr marL="1492250" marR="0" lvl="4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693869042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5D24A-14CD-2241-9417-C26714D2E10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918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21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32821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0334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59428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53572" y="1294190"/>
            <a:ext cx="7621690" cy="47352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457200" indent="-457200">
              <a:buClr>
                <a:srgbClr val="ED2721"/>
              </a:buClr>
              <a:buSzPct val="100000"/>
              <a:buFont typeface="+mj-lt"/>
              <a:buAutoNum type="arabicPeriod"/>
              <a:defRPr sz="2800">
                <a:latin typeface="Arial Narrow"/>
                <a:cs typeface="Arial Narrow"/>
              </a:defRPr>
            </a:lvl1pPr>
            <a:lvl2pPr marL="630237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2pPr>
            <a:lvl3pPr marL="9207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3pPr>
            <a:lvl4pPr marL="1254125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4pPr>
            <a:lvl5pPr marL="16065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bg>
      <p:bgPr>
        <a:gradFill flip="none" rotWithShape="1">
          <a:gsLst>
            <a:gs pos="0">
              <a:srgbClr val="AEB6BC"/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10077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335" y="1453896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755597" y="1451028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0019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218630"/>
            <a:ext cx="8231833" cy="49579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80446089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10670" y="6395530"/>
            <a:ext cx="1847782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pPr eaLnBrk="0" hangingPunct="0"/>
              <a:t>‹#›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4" r:id="rId9"/>
    <p:sldLayoutId id="2147484226" r:id="rId10"/>
    <p:sldLayoutId id="2147484227" r:id="rId11"/>
    <p:sldLayoutId id="2147484228" r:id="rId12"/>
    <p:sldLayoutId id="2147484229" r:id="rId13"/>
    <p:sldLayoutId id="2147484230" r:id="rId14"/>
    <p:sldLayoutId id="2147484231" r:id="rId15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b="1" i="1">
          <a:solidFill>
            <a:srgbClr val="1B232A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marR="0" indent="-17303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/>
        <a:buChar char="•"/>
        <a:tabLst/>
        <a:defRPr sz="2400" b="0" i="0">
          <a:solidFill>
            <a:srgbClr val="1B232A"/>
          </a:solidFill>
          <a:latin typeface="Arial Narrow"/>
          <a:ea typeface="+mn-ea"/>
          <a:cs typeface="Arial Narrow"/>
        </a:defRPr>
      </a:lvl1pPr>
      <a:lvl2pPr marL="463550" marR="0" indent="-17621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2000" b="0" i="0">
          <a:solidFill>
            <a:srgbClr val="1B232A"/>
          </a:solidFill>
          <a:latin typeface="Arial Narrow"/>
          <a:ea typeface="+mn-ea"/>
          <a:cs typeface="Arial Narrow"/>
        </a:defRPr>
      </a:lvl2pPr>
      <a:lvl3pPr marL="747713" marR="0" indent="-16986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3pPr>
      <a:lvl4pPr marL="1139825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4pPr>
      <a:lvl5pPr marL="1492250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1.pn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5.jpeg"/><Relationship Id="rId3" Type="http://schemas.openxmlformats.org/officeDocument/2006/relationships/image" Target="../media/image246.jpe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7.png"/><Relationship Id="rId3" Type="http://schemas.openxmlformats.org/officeDocument/2006/relationships/image" Target="../media/image248.pn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9.pn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9.pn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0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1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1.pn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2.png"/><Relationship Id="rId3" Type="http://schemas.openxmlformats.org/officeDocument/2006/relationships/image" Target="../media/image253.pn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Relationship Id="rId6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4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254.png"/><Relationship Id="rId5" Type="http://schemas.openxmlformats.org/officeDocument/2006/relationships/image" Target="../media/image256.png"/><Relationship Id="rId6" Type="http://schemas.openxmlformats.org/officeDocument/2006/relationships/image" Target="../media/image257.png"/><Relationship Id="rId7" Type="http://schemas.openxmlformats.org/officeDocument/2006/relationships/image" Target="../media/image258.png"/><Relationship Id="rId8" Type="http://schemas.openxmlformats.org/officeDocument/2006/relationships/image" Target="../media/image259.png"/><Relationship Id="rId9" Type="http://schemas.openxmlformats.org/officeDocument/2006/relationships/image" Target="../media/image260.png"/><Relationship Id="rId10" Type="http://schemas.openxmlformats.org/officeDocument/2006/relationships/image" Target="../media/image261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55.jpe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2.jpeg"/><Relationship Id="rId4" Type="http://schemas.openxmlformats.org/officeDocument/2006/relationships/image" Target="../media/image26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3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5.png"/><Relationship Id="rId4" Type="http://schemas.openxmlformats.org/officeDocument/2006/relationships/image" Target="../media/image7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4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6.png"/><Relationship Id="rId4" Type="http://schemas.openxmlformats.org/officeDocument/2006/relationships/image" Target="../media/image73.png"/><Relationship Id="rId5" Type="http://schemas.openxmlformats.org/officeDocument/2006/relationships/image" Target="../media/image26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4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4.png"/><Relationship Id="rId4" Type="http://schemas.openxmlformats.org/officeDocument/2006/relationships/image" Target="../media/image269.png"/><Relationship Id="rId5" Type="http://schemas.openxmlformats.org/officeDocument/2006/relationships/image" Target="../media/image26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8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9.png"/><Relationship Id="rId4" Type="http://schemas.openxmlformats.org/officeDocument/2006/relationships/image" Target="../media/image266.png"/><Relationship Id="rId5" Type="http://schemas.openxmlformats.org/officeDocument/2006/relationships/image" Target="../media/image99.png"/><Relationship Id="rId6" Type="http://schemas.openxmlformats.org/officeDocument/2006/relationships/image" Target="../media/image27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4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9.png"/><Relationship Id="rId4" Type="http://schemas.openxmlformats.org/officeDocument/2006/relationships/image" Target="../media/image266.png"/><Relationship Id="rId5" Type="http://schemas.openxmlformats.org/officeDocument/2006/relationships/image" Target="../media/image27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70.png"/><Relationship Id="rId7" Type="http://schemas.openxmlformats.org/officeDocument/2006/relationships/image" Target="../media/image71.png"/><Relationship Id="rId8" Type="http://schemas.openxmlformats.org/officeDocument/2006/relationships/image" Target="../media/image72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7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9.png"/><Relationship Id="rId4" Type="http://schemas.openxmlformats.org/officeDocument/2006/relationships/image" Target="../media/image266.png"/><Relationship Id="rId5" Type="http://schemas.openxmlformats.org/officeDocument/2006/relationships/image" Target="../media/image272.png"/><Relationship Id="rId6" Type="http://schemas.openxmlformats.org/officeDocument/2006/relationships/image" Target="../media/image9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4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9.png"/><Relationship Id="rId4" Type="http://schemas.openxmlformats.org/officeDocument/2006/relationships/image" Target="../media/image266.png"/><Relationship Id="rId5" Type="http://schemas.openxmlformats.org/officeDocument/2006/relationships/image" Target="../media/image274.jpe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73.jpeg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9.png"/><Relationship Id="rId3" Type="http://schemas.openxmlformats.org/officeDocument/2006/relationships/image" Target="../media/image275.png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9.png"/><Relationship Id="rId3" Type="http://schemas.openxmlformats.org/officeDocument/2006/relationships/image" Target="../media/image276.png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9.png"/><Relationship Id="rId3" Type="http://schemas.openxmlformats.org/officeDocument/2006/relationships/image" Target="../media/image277.png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8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8.png"/><Relationship Id="rId4" Type="http://schemas.openxmlformats.org/officeDocument/2006/relationships/image" Target="../media/image279.png"/><Relationship Id="rId5" Type="http://schemas.openxmlformats.org/officeDocument/2006/relationships/image" Target="../media/image280.png"/><Relationship Id="rId6" Type="http://schemas.microsoft.com/office/2007/relationships/hdphoto" Target="../media/hdphoto3.wdp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1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2.png"/><Relationship Id="rId4" Type="http://schemas.openxmlformats.org/officeDocument/2006/relationships/image" Target="../media/image281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3.png"/><Relationship Id="rId4" Type="http://schemas.openxmlformats.org/officeDocument/2006/relationships/image" Target="../media/image281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4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4.png"/><Relationship Id="rId4" Type="http://schemas.openxmlformats.org/officeDocument/2006/relationships/image" Target="../media/image285.png"/><Relationship Id="rId5" Type="http://schemas.openxmlformats.org/officeDocument/2006/relationships/image" Target="../media/image286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7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7.png"/><Relationship Id="rId4" Type="http://schemas.openxmlformats.org/officeDocument/2006/relationships/image" Target="../media/image288.png"/><Relationship Id="rId5" Type="http://schemas.openxmlformats.org/officeDocument/2006/relationships/image" Target="../media/image289.png"/><Relationship Id="rId6" Type="http://schemas.openxmlformats.org/officeDocument/2006/relationships/image" Target="../media/image290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1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1.png"/><Relationship Id="rId4" Type="http://schemas.openxmlformats.org/officeDocument/2006/relationships/image" Target="../media/image4.png"/><Relationship Id="rId5" Type="http://schemas.openxmlformats.org/officeDocument/2006/relationships/image" Target="../media/image292.png"/><Relationship Id="rId6" Type="http://schemas.openxmlformats.org/officeDocument/2006/relationships/image" Target="../media/image32.png"/><Relationship Id="rId7" Type="http://schemas.openxmlformats.org/officeDocument/2006/relationships/image" Target="../media/image11.png"/><Relationship Id="rId8" Type="http://schemas.openxmlformats.org/officeDocument/2006/relationships/image" Target="../media/image42.png"/><Relationship Id="rId9" Type="http://schemas.openxmlformats.org/officeDocument/2006/relationships/image" Target="../media/image293.png"/><Relationship Id="rId10" Type="http://schemas.openxmlformats.org/officeDocument/2006/relationships/image" Target="../media/image294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5.png"/></Relationships>
</file>

<file path=ppt/slides/_rels/slide14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04.png"/><Relationship Id="rId12" Type="http://schemas.openxmlformats.org/officeDocument/2006/relationships/image" Target="../media/image305.jpeg"/><Relationship Id="rId13" Type="http://schemas.openxmlformats.org/officeDocument/2006/relationships/image" Target="../media/image306.png"/><Relationship Id="rId14" Type="http://schemas.openxmlformats.org/officeDocument/2006/relationships/image" Target="../media/image34.png"/><Relationship Id="rId15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96.png"/><Relationship Id="rId4" Type="http://schemas.openxmlformats.org/officeDocument/2006/relationships/image" Target="../media/image297.png"/><Relationship Id="rId5" Type="http://schemas.openxmlformats.org/officeDocument/2006/relationships/image" Target="../media/image298.png"/><Relationship Id="rId6" Type="http://schemas.openxmlformats.org/officeDocument/2006/relationships/image" Target="../media/image299.png"/><Relationship Id="rId7" Type="http://schemas.openxmlformats.org/officeDocument/2006/relationships/image" Target="../media/image300.png"/><Relationship Id="rId8" Type="http://schemas.openxmlformats.org/officeDocument/2006/relationships/image" Target="../media/image301.png"/><Relationship Id="rId9" Type="http://schemas.openxmlformats.org/officeDocument/2006/relationships/image" Target="../media/image302.png"/><Relationship Id="rId10" Type="http://schemas.openxmlformats.org/officeDocument/2006/relationships/image" Target="../media/image303.png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8.png"/><Relationship Id="rId4" Type="http://schemas.openxmlformats.org/officeDocument/2006/relationships/image" Target="../media/image309.png"/><Relationship Id="rId5" Type="http://schemas.openxmlformats.org/officeDocument/2006/relationships/image" Target="../media/image310.png"/><Relationship Id="rId6" Type="http://schemas.openxmlformats.org/officeDocument/2006/relationships/image" Target="../media/image311.png"/><Relationship Id="rId7" Type="http://schemas.openxmlformats.org/officeDocument/2006/relationships/image" Target="../media/image21.png"/><Relationship Id="rId8" Type="http://schemas.openxmlformats.org/officeDocument/2006/relationships/image" Target="../media/image302.png"/><Relationship Id="rId9" Type="http://schemas.openxmlformats.org/officeDocument/2006/relationships/image" Target="../media/image312.png"/><Relationship Id="rId10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3.png"/></Relationships>
</file>

<file path=ppt/slides/_rels/slide15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20.png"/><Relationship Id="rId12" Type="http://schemas.openxmlformats.org/officeDocument/2006/relationships/image" Target="../media/image321.png"/><Relationship Id="rId13" Type="http://schemas.openxmlformats.org/officeDocument/2006/relationships/image" Target="../media/image322.png"/><Relationship Id="rId14" Type="http://schemas.openxmlformats.org/officeDocument/2006/relationships/image" Target="../media/image323.png"/><Relationship Id="rId15" Type="http://schemas.openxmlformats.org/officeDocument/2006/relationships/image" Target="../media/image324.png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10.png"/><Relationship Id="rId4" Type="http://schemas.openxmlformats.org/officeDocument/2006/relationships/image" Target="../media/image314.png"/><Relationship Id="rId5" Type="http://schemas.openxmlformats.org/officeDocument/2006/relationships/image" Target="../media/image313.png"/><Relationship Id="rId6" Type="http://schemas.openxmlformats.org/officeDocument/2006/relationships/image" Target="../media/image315.jpeg"/><Relationship Id="rId7" Type="http://schemas.openxmlformats.org/officeDocument/2006/relationships/image" Target="../media/image316.jpeg"/><Relationship Id="rId8" Type="http://schemas.openxmlformats.org/officeDocument/2006/relationships/image" Target="../media/image317.jpeg"/><Relationship Id="rId9" Type="http://schemas.openxmlformats.org/officeDocument/2006/relationships/image" Target="../media/image318.png"/><Relationship Id="rId10" Type="http://schemas.openxmlformats.org/officeDocument/2006/relationships/image" Target="../media/image319.png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5.png"/></Relationships>
</file>

<file path=ppt/slides/_rels/slide15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30.png"/><Relationship Id="rId12" Type="http://schemas.openxmlformats.org/officeDocument/2006/relationships/image" Target="../media/image331.png"/><Relationship Id="rId13" Type="http://schemas.openxmlformats.org/officeDocument/2006/relationships/image" Target="../media/image332.png"/><Relationship Id="rId14" Type="http://schemas.openxmlformats.org/officeDocument/2006/relationships/image" Target="../media/image333.png"/><Relationship Id="rId15" Type="http://schemas.openxmlformats.org/officeDocument/2006/relationships/image" Target="../media/image334.png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25.png"/><Relationship Id="rId4" Type="http://schemas.openxmlformats.org/officeDocument/2006/relationships/image" Target="../media/image326.png"/><Relationship Id="rId5" Type="http://schemas.openxmlformats.org/officeDocument/2006/relationships/image" Target="../media/image308.png"/><Relationship Id="rId6" Type="http://schemas.openxmlformats.org/officeDocument/2006/relationships/image" Target="../media/image327.png"/><Relationship Id="rId7" Type="http://schemas.openxmlformats.org/officeDocument/2006/relationships/image" Target="../media/image328.png"/><Relationship Id="rId8" Type="http://schemas.openxmlformats.org/officeDocument/2006/relationships/image" Target="../media/image321.png"/><Relationship Id="rId9" Type="http://schemas.openxmlformats.org/officeDocument/2006/relationships/image" Target="../media/image318.png"/><Relationship Id="rId10" Type="http://schemas.openxmlformats.org/officeDocument/2006/relationships/image" Target="../media/image329.png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image" Target="../media/image76.png"/><Relationship Id="rId6" Type="http://schemas.openxmlformats.org/officeDocument/2006/relationships/image" Target="../media/image77.png"/><Relationship Id="rId7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3.png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35.pn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6.png"/><Relationship Id="rId4" Type="http://schemas.openxmlformats.org/officeDocument/2006/relationships/image" Target="../media/image335.png"/><Relationship Id="rId5" Type="http://schemas.openxmlformats.org/officeDocument/2006/relationships/image" Target="../media/image321.png"/><Relationship Id="rId6" Type="http://schemas.openxmlformats.org/officeDocument/2006/relationships/image" Target="../media/image318.png"/><Relationship Id="rId7" Type="http://schemas.openxmlformats.org/officeDocument/2006/relationships/image" Target="../media/image337.png"/><Relationship Id="rId8" Type="http://schemas.openxmlformats.org/officeDocument/2006/relationships/image" Target="../media/image338.png"/><Relationship Id="rId9" Type="http://schemas.openxmlformats.org/officeDocument/2006/relationships/image" Target="../media/image339.png"/><Relationship Id="rId10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0.emf"/></Relationships>
</file>

<file path=ppt/slides/_rels/slide16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44.jpeg"/><Relationship Id="rId12" Type="http://schemas.openxmlformats.org/officeDocument/2006/relationships/image" Target="../media/image345.png"/><Relationship Id="rId13" Type="http://schemas.openxmlformats.org/officeDocument/2006/relationships/image" Target="../media/image346.png"/><Relationship Id="rId14" Type="http://schemas.openxmlformats.org/officeDocument/2006/relationships/image" Target="../media/image347.png"/><Relationship Id="rId15" Type="http://schemas.openxmlformats.org/officeDocument/2006/relationships/image" Target="../media/image348.jpeg"/><Relationship Id="rId16" Type="http://schemas.openxmlformats.org/officeDocument/2006/relationships/image" Target="../media/image318.png"/><Relationship Id="rId17" Type="http://schemas.openxmlformats.org/officeDocument/2006/relationships/image" Target="../media/image340.emf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10.png"/><Relationship Id="rId4" Type="http://schemas.openxmlformats.org/officeDocument/2006/relationships/image" Target="../media/image327.png"/><Relationship Id="rId5" Type="http://schemas.openxmlformats.org/officeDocument/2006/relationships/image" Target="../media/image332.png"/><Relationship Id="rId6" Type="http://schemas.openxmlformats.org/officeDocument/2006/relationships/image" Target="../media/image333.png"/><Relationship Id="rId7" Type="http://schemas.openxmlformats.org/officeDocument/2006/relationships/image" Target="../media/image334.png"/><Relationship Id="rId8" Type="http://schemas.openxmlformats.org/officeDocument/2006/relationships/image" Target="../media/image341.png"/><Relationship Id="rId9" Type="http://schemas.openxmlformats.org/officeDocument/2006/relationships/image" Target="../media/image342.png"/><Relationship Id="rId10" Type="http://schemas.openxmlformats.org/officeDocument/2006/relationships/image" Target="../media/image343.jpeg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9.pn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9.png"/><Relationship Id="rId4" Type="http://schemas.openxmlformats.org/officeDocument/2006/relationships/image" Target="../media/image350.emf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6" Type="http://schemas.openxmlformats.org/officeDocument/2006/relationships/image" Target="../media/image80.png"/><Relationship Id="rId7" Type="http://schemas.openxmlformats.org/officeDocument/2006/relationships/image" Target="../media/image81.png"/><Relationship Id="rId8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3.png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1.pn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8.png"/><Relationship Id="rId4" Type="http://schemas.openxmlformats.org/officeDocument/2006/relationships/image" Target="../media/image351.png"/><Relationship Id="rId5" Type="http://schemas.openxmlformats.org/officeDocument/2006/relationships/image" Target="../media/image322.png"/><Relationship Id="rId6" Type="http://schemas.openxmlformats.org/officeDocument/2006/relationships/image" Target="../media/image323.png"/><Relationship Id="rId7" Type="http://schemas.openxmlformats.org/officeDocument/2006/relationships/image" Target="../media/image324.png"/><Relationship Id="rId8" Type="http://schemas.openxmlformats.org/officeDocument/2006/relationships/image" Target="../media/image352.png"/><Relationship Id="rId9" Type="http://schemas.openxmlformats.org/officeDocument/2006/relationships/image" Target="../media/image67.png"/><Relationship Id="rId10" Type="http://schemas.openxmlformats.org/officeDocument/2006/relationships/image" Target="../media/image302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3.png"/></Relationships>
</file>

<file path=ppt/slides/_rels/slide17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4" Type="http://schemas.microsoft.com/office/2007/relationships/hdphoto" Target="../media/hdphoto5.wdp"/><Relationship Id="rId5" Type="http://schemas.microsoft.com/office/2007/relationships/hdphoto" Target="../media/hdphoto6.wdp"/><Relationship Id="rId6" Type="http://schemas.microsoft.com/office/2007/relationships/hdphoto" Target="../media/hdphoto7.wdp"/><Relationship Id="rId7" Type="http://schemas.microsoft.com/office/2007/relationships/hdphoto" Target="../media/hdphoto8.wdp"/><Relationship Id="rId8" Type="http://schemas.microsoft.com/office/2007/relationships/hdphoto" Target="../media/hdphoto9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4.png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73.png"/><Relationship Id="rId5" Type="http://schemas.openxmlformats.org/officeDocument/2006/relationships/image" Target="../media/image78.png"/><Relationship Id="rId6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3.png"/><Relationship Id="rId5" Type="http://schemas.openxmlformats.org/officeDocument/2006/relationships/image" Target="../media/image73.png"/><Relationship Id="rId6" Type="http://schemas.openxmlformats.org/officeDocument/2006/relationships/image" Target="../media/image78.png"/><Relationship Id="rId7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2.png"/></Relationships>
</file>

<file path=ppt/slides/_rels/slide2.xml.rels><?xml version="1.0" encoding="UTF-8" standalone="yes"?>
<Relationships xmlns="http://schemas.openxmlformats.org/package/2006/relationships"><Relationship Id="rId20" Type="http://schemas.openxmlformats.org/officeDocument/2006/relationships/image" Target="../media/image22.png"/><Relationship Id="rId21" Type="http://schemas.openxmlformats.org/officeDocument/2006/relationships/image" Target="../media/image23.png"/><Relationship Id="rId22" Type="http://schemas.openxmlformats.org/officeDocument/2006/relationships/image" Target="../media/image24.png"/><Relationship Id="rId23" Type="http://schemas.openxmlformats.org/officeDocument/2006/relationships/image" Target="../media/image25.png"/><Relationship Id="rId24" Type="http://schemas.openxmlformats.org/officeDocument/2006/relationships/image" Target="../media/image26.png"/><Relationship Id="rId25" Type="http://schemas.openxmlformats.org/officeDocument/2006/relationships/image" Target="../media/image27.png"/><Relationship Id="rId26" Type="http://schemas.openxmlformats.org/officeDocument/2006/relationships/image" Target="../media/image28.png"/><Relationship Id="rId27" Type="http://schemas.openxmlformats.org/officeDocument/2006/relationships/image" Target="../media/image29.png"/><Relationship Id="rId28" Type="http://schemas.openxmlformats.org/officeDocument/2006/relationships/image" Target="../media/image30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30" Type="http://schemas.openxmlformats.org/officeDocument/2006/relationships/image" Target="../media/image32.png"/><Relationship Id="rId31" Type="http://schemas.openxmlformats.org/officeDocument/2006/relationships/image" Target="../media/image33.png"/><Relationship Id="rId32" Type="http://schemas.openxmlformats.org/officeDocument/2006/relationships/image" Target="../media/image34.png"/><Relationship Id="rId9" Type="http://schemas.openxmlformats.org/officeDocument/2006/relationships/image" Target="../media/image11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33" Type="http://schemas.openxmlformats.org/officeDocument/2006/relationships/image" Target="../media/image35.png"/><Relationship Id="rId34" Type="http://schemas.openxmlformats.org/officeDocument/2006/relationships/image" Target="../media/image36.png"/><Relationship Id="rId10" Type="http://schemas.openxmlformats.org/officeDocument/2006/relationships/image" Target="../media/image12.png"/><Relationship Id="rId11" Type="http://schemas.openxmlformats.org/officeDocument/2006/relationships/image" Target="../media/image13.png"/><Relationship Id="rId12" Type="http://schemas.openxmlformats.org/officeDocument/2006/relationships/image" Target="../media/image14.png"/><Relationship Id="rId13" Type="http://schemas.openxmlformats.org/officeDocument/2006/relationships/image" Target="../media/image15.png"/><Relationship Id="rId14" Type="http://schemas.openxmlformats.org/officeDocument/2006/relationships/image" Target="../media/image16.png"/><Relationship Id="rId15" Type="http://schemas.openxmlformats.org/officeDocument/2006/relationships/image" Target="../media/image17.png"/><Relationship Id="rId16" Type="http://schemas.openxmlformats.org/officeDocument/2006/relationships/image" Target="../media/image18.png"/><Relationship Id="rId17" Type="http://schemas.openxmlformats.org/officeDocument/2006/relationships/image" Target="../media/image19.png"/><Relationship Id="rId18" Type="http://schemas.openxmlformats.org/officeDocument/2006/relationships/image" Target="../media/image20.png"/><Relationship Id="rId19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4" Type="http://schemas.openxmlformats.org/officeDocument/2006/relationships/image" Target="../media/image73.png"/><Relationship Id="rId5" Type="http://schemas.openxmlformats.org/officeDocument/2006/relationships/image" Target="../media/image74.png"/><Relationship Id="rId6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4" Type="http://schemas.openxmlformats.org/officeDocument/2006/relationships/image" Target="../media/image73.png"/><Relationship Id="rId5" Type="http://schemas.openxmlformats.org/officeDocument/2006/relationships/image" Target="../media/image79.png"/><Relationship Id="rId6" Type="http://schemas.openxmlformats.org/officeDocument/2006/relationships/image" Target="../media/image74.png"/><Relationship Id="rId7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4.png"/><Relationship Id="rId5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9.png"/><Relationship Id="rId5" Type="http://schemas.openxmlformats.org/officeDocument/2006/relationships/image" Target="../media/image74.png"/><Relationship Id="rId6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4" Type="http://schemas.openxmlformats.org/officeDocument/2006/relationships/image" Target="../media/image93.png"/><Relationship Id="rId5" Type="http://schemas.openxmlformats.org/officeDocument/2006/relationships/image" Target="../media/image73.png"/><Relationship Id="rId6" Type="http://schemas.openxmlformats.org/officeDocument/2006/relationships/image" Target="../media/image79.png"/><Relationship Id="rId7" Type="http://schemas.openxmlformats.org/officeDocument/2006/relationships/image" Target="../media/image94.png"/><Relationship Id="rId8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Relationship Id="rId6" Type="http://schemas.openxmlformats.org/officeDocument/2006/relationships/image" Target="../media/image98.png"/><Relationship Id="rId7" Type="http://schemas.openxmlformats.org/officeDocument/2006/relationships/image" Target="../media/image99.png"/><Relationship Id="rId8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73.png"/><Relationship Id="rId5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9.png"/><Relationship Id="rId5" Type="http://schemas.openxmlformats.org/officeDocument/2006/relationships/image" Target="../media/image101.png"/><Relationship Id="rId6" Type="http://schemas.openxmlformats.org/officeDocument/2006/relationships/image" Target="../media/image102.png"/><Relationship Id="rId7" Type="http://schemas.openxmlformats.org/officeDocument/2006/relationships/image" Target="../media/image8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9.png"/><Relationship Id="rId5" Type="http://schemas.openxmlformats.org/officeDocument/2006/relationships/image" Target="../media/image103.png"/><Relationship Id="rId6" Type="http://schemas.openxmlformats.org/officeDocument/2006/relationships/image" Target="../media/image10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9.png"/><Relationship Id="rId5" Type="http://schemas.openxmlformats.org/officeDocument/2006/relationships/image" Target="../media/image104.png"/><Relationship Id="rId6" Type="http://schemas.openxmlformats.org/officeDocument/2006/relationships/image" Target="../media/image10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4" Type="http://schemas.openxmlformats.org/officeDocument/2006/relationships/image" Target="../media/image108.png"/><Relationship Id="rId5" Type="http://schemas.openxmlformats.org/officeDocument/2006/relationships/image" Target="../media/image109.png"/><Relationship Id="rId6" Type="http://schemas.openxmlformats.org/officeDocument/2006/relationships/image" Target="../media/image7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110.png"/><Relationship Id="rId5" Type="http://schemas.openxmlformats.org/officeDocument/2006/relationships/image" Target="../media/image111.png"/><Relationship Id="rId6" Type="http://schemas.openxmlformats.org/officeDocument/2006/relationships/image" Target="../media/image79.png"/><Relationship Id="rId7" Type="http://schemas.openxmlformats.org/officeDocument/2006/relationships/image" Target="../media/image94.png"/><Relationship Id="rId8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4" Type="http://schemas.openxmlformats.org/officeDocument/2006/relationships/image" Target="../media/image11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73.png"/><Relationship Id="rId5" Type="http://schemas.openxmlformats.org/officeDocument/2006/relationships/image" Target="../media/image79.png"/><Relationship Id="rId6" Type="http://schemas.openxmlformats.org/officeDocument/2006/relationships/image" Target="../media/image104.png"/><Relationship Id="rId7" Type="http://schemas.openxmlformats.org/officeDocument/2006/relationships/image" Target="../media/image10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4" Type="http://schemas.openxmlformats.org/officeDocument/2006/relationships/image" Target="../media/image83.png"/><Relationship Id="rId5" Type="http://schemas.openxmlformats.org/officeDocument/2006/relationships/image" Target="../media/image73.png"/><Relationship Id="rId6" Type="http://schemas.openxmlformats.org/officeDocument/2006/relationships/image" Target="../media/image79.png"/><Relationship Id="rId7" Type="http://schemas.openxmlformats.org/officeDocument/2006/relationships/image" Target="../media/image84.png"/><Relationship Id="rId8" Type="http://schemas.openxmlformats.org/officeDocument/2006/relationships/image" Target="../media/image11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9.png"/><Relationship Id="rId5" Type="http://schemas.openxmlformats.org/officeDocument/2006/relationships/image" Target="../media/image117.png"/><Relationship Id="rId6" Type="http://schemas.openxmlformats.org/officeDocument/2006/relationships/image" Target="../media/image11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4" Type="http://schemas.openxmlformats.org/officeDocument/2006/relationships/image" Target="../media/image67.png"/><Relationship Id="rId5" Type="http://schemas.openxmlformats.org/officeDocument/2006/relationships/image" Target="../media/image120.png"/><Relationship Id="rId6" Type="http://schemas.openxmlformats.org/officeDocument/2006/relationships/image" Target="../media/image121.png"/><Relationship Id="rId7" Type="http://schemas.openxmlformats.org/officeDocument/2006/relationships/image" Target="../media/image122.jpg"/><Relationship Id="rId8" Type="http://schemas.openxmlformats.org/officeDocument/2006/relationships/image" Target="../media/image123.jpg"/><Relationship Id="rId9" Type="http://schemas.openxmlformats.org/officeDocument/2006/relationships/image" Target="../media/image124.png"/><Relationship Id="rId10" Type="http://schemas.openxmlformats.org/officeDocument/2006/relationships/image" Target="../media/image125.png"/><Relationship Id="rId11" Type="http://schemas.openxmlformats.org/officeDocument/2006/relationships/image" Target="../media/image126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4" Type="http://schemas.openxmlformats.org/officeDocument/2006/relationships/image" Target="../media/image129.png"/><Relationship Id="rId5" Type="http://schemas.openxmlformats.org/officeDocument/2006/relationships/image" Target="../media/image130.png"/><Relationship Id="rId6" Type="http://schemas.openxmlformats.org/officeDocument/2006/relationships/image" Target="../media/image13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4" Type="http://schemas.openxmlformats.org/officeDocument/2006/relationships/image" Target="../media/image129.png"/><Relationship Id="rId5" Type="http://schemas.openxmlformats.org/officeDocument/2006/relationships/image" Target="../media/image13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4" Type="http://schemas.openxmlformats.org/officeDocument/2006/relationships/image" Target="../media/image129.png"/><Relationship Id="rId5" Type="http://schemas.openxmlformats.org/officeDocument/2006/relationships/image" Target="../media/image133.png"/><Relationship Id="rId6" Type="http://schemas.openxmlformats.org/officeDocument/2006/relationships/image" Target="../media/image9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4" Type="http://schemas.openxmlformats.org/officeDocument/2006/relationships/image" Target="../media/image129.png"/><Relationship Id="rId5" Type="http://schemas.openxmlformats.org/officeDocument/2006/relationships/image" Target="../media/image95.png"/><Relationship Id="rId6" Type="http://schemas.openxmlformats.org/officeDocument/2006/relationships/image" Target="../media/image134.png"/><Relationship Id="rId7" Type="http://schemas.openxmlformats.org/officeDocument/2006/relationships/image" Target="../media/image13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4" Type="http://schemas.openxmlformats.org/officeDocument/2006/relationships/image" Target="../media/image13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4" Type="http://schemas.openxmlformats.org/officeDocument/2006/relationships/image" Target="../media/image128.png"/><Relationship Id="rId5" Type="http://schemas.openxmlformats.org/officeDocument/2006/relationships/image" Target="../media/image129.png"/><Relationship Id="rId6" Type="http://schemas.openxmlformats.org/officeDocument/2006/relationships/image" Target="../media/image141.png"/><Relationship Id="rId7" Type="http://schemas.openxmlformats.org/officeDocument/2006/relationships/image" Target="../media/image14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4" Type="http://schemas.openxmlformats.org/officeDocument/2006/relationships/image" Target="../media/image129.png"/><Relationship Id="rId5" Type="http://schemas.openxmlformats.org/officeDocument/2006/relationships/image" Target="../media/image141.png"/><Relationship Id="rId6" Type="http://schemas.openxmlformats.org/officeDocument/2006/relationships/image" Target="../media/image142.png"/><Relationship Id="rId7" Type="http://schemas.openxmlformats.org/officeDocument/2006/relationships/image" Target="../media/image143.png"/><Relationship Id="rId8" Type="http://schemas.openxmlformats.org/officeDocument/2006/relationships/image" Target="../media/image144.png"/><Relationship Id="rId9" Type="http://schemas.openxmlformats.org/officeDocument/2006/relationships/image" Target="../media/image9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4" Type="http://schemas.openxmlformats.org/officeDocument/2006/relationships/image" Target="../media/image128.png"/><Relationship Id="rId5" Type="http://schemas.openxmlformats.org/officeDocument/2006/relationships/image" Target="../media/image129.png"/><Relationship Id="rId6" Type="http://schemas.openxmlformats.org/officeDocument/2006/relationships/image" Target="../media/image141.png"/><Relationship Id="rId7" Type="http://schemas.openxmlformats.org/officeDocument/2006/relationships/image" Target="../media/image14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4" Type="http://schemas.openxmlformats.org/officeDocument/2006/relationships/image" Target="../media/image129.png"/><Relationship Id="rId5" Type="http://schemas.openxmlformats.org/officeDocument/2006/relationships/image" Target="../media/image141.png"/><Relationship Id="rId6" Type="http://schemas.openxmlformats.org/officeDocument/2006/relationships/image" Target="../media/image142.png"/><Relationship Id="rId7" Type="http://schemas.openxmlformats.org/officeDocument/2006/relationships/image" Target="../media/image146.png"/><Relationship Id="rId8" Type="http://schemas.openxmlformats.org/officeDocument/2006/relationships/image" Target="../media/image147.png"/><Relationship Id="rId9" Type="http://schemas.openxmlformats.org/officeDocument/2006/relationships/image" Target="../media/image9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4" Type="http://schemas.openxmlformats.org/officeDocument/2006/relationships/image" Target="../media/image141.png"/><Relationship Id="rId5" Type="http://schemas.openxmlformats.org/officeDocument/2006/relationships/image" Target="../media/image148.png"/><Relationship Id="rId6" Type="http://schemas.openxmlformats.org/officeDocument/2006/relationships/image" Target="../media/image138.png"/><Relationship Id="rId7" Type="http://schemas.openxmlformats.org/officeDocument/2006/relationships/image" Target="../media/image14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4" Type="http://schemas.openxmlformats.org/officeDocument/2006/relationships/image" Target="../media/image150.png"/><Relationship Id="rId5" Type="http://schemas.openxmlformats.org/officeDocument/2006/relationships/image" Target="../media/image141.png"/><Relationship Id="rId6" Type="http://schemas.openxmlformats.org/officeDocument/2006/relationships/image" Target="../media/image151.png"/><Relationship Id="rId7" Type="http://schemas.openxmlformats.org/officeDocument/2006/relationships/image" Target="../media/image108.png"/><Relationship Id="rId8" Type="http://schemas.openxmlformats.org/officeDocument/2006/relationships/image" Target="../media/image129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9.png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5.png"/><Relationship Id="rId12" Type="http://schemas.openxmlformats.org/officeDocument/2006/relationships/image" Target="../media/image6.png"/><Relationship Id="rId13" Type="http://schemas.openxmlformats.org/officeDocument/2006/relationships/image" Target="../media/image44.png"/><Relationship Id="rId14" Type="http://schemas.openxmlformats.org/officeDocument/2006/relationships/image" Target="../media/image45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8.png"/><Relationship Id="rId3" Type="http://schemas.openxmlformats.org/officeDocument/2006/relationships/image" Target="../media/image5.png"/><Relationship Id="rId4" Type="http://schemas.openxmlformats.org/officeDocument/2006/relationships/image" Target="../media/image39.png"/><Relationship Id="rId5" Type="http://schemas.openxmlformats.org/officeDocument/2006/relationships/image" Target="../media/image32.png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8" Type="http://schemas.openxmlformats.org/officeDocument/2006/relationships/image" Target="../media/image34.png"/><Relationship Id="rId9" Type="http://schemas.openxmlformats.org/officeDocument/2006/relationships/image" Target="../media/image42.png"/><Relationship Id="rId10" Type="http://schemas.openxmlformats.org/officeDocument/2006/relationships/image" Target="../media/image4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4" Type="http://schemas.openxmlformats.org/officeDocument/2006/relationships/image" Target="../media/image128.png"/><Relationship Id="rId5" Type="http://schemas.openxmlformats.org/officeDocument/2006/relationships/image" Target="../media/image152.png"/><Relationship Id="rId6" Type="http://schemas.openxmlformats.org/officeDocument/2006/relationships/image" Target="../media/image153.png"/><Relationship Id="rId7" Type="http://schemas.openxmlformats.org/officeDocument/2006/relationships/image" Target="../media/image15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4" Type="http://schemas.openxmlformats.org/officeDocument/2006/relationships/image" Target="../media/image128.png"/><Relationship Id="rId5" Type="http://schemas.openxmlformats.org/officeDocument/2006/relationships/image" Target="../media/image152.png"/><Relationship Id="rId6" Type="http://schemas.openxmlformats.org/officeDocument/2006/relationships/image" Target="../media/image153.png"/><Relationship Id="rId7" Type="http://schemas.openxmlformats.org/officeDocument/2006/relationships/image" Target="../media/image155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4" Type="http://schemas.openxmlformats.org/officeDocument/2006/relationships/image" Target="../media/image129.png"/><Relationship Id="rId5" Type="http://schemas.openxmlformats.org/officeDocument/2006/relationships/image" Target="../media/image158.png"/><Relationship Id="rId6" Type="http://schemas.openxmlformats.org/officeDocument/2006/relationships/image" Target="../media/image159.png"/><Relationship Id="rId7" Type="http://schemas.openxmlformats.org/officeDocument/2006/relationships/image" Target="../media/image131.png"/><Relationship Id="rId8" Type="http://schemas.openxmlformats.org/officeDocument/2006/relationships/image" Target="../media/image142.png"/><Relationship Id="rId9" Type="http://schemas.openxmlformats.org/officeDocument/2006/relationships/image" Target="../media/image128.png"/><Relationship Id="rId10" Type="http://schemas.openxmlformats.org/officeDocument/2006/relationships/image" Target="../media/image16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4" Type="http://schemas.openxmlformats.org/officeDocument/2006/relationships/image" Target="../media/image129.png"/><Relationship Id="rId5" Type="http://schemas.openxmlformats.org/officeDocument/2006/relationships/image" Target="../media/image158.png"/><Relationship Id="rId6" Type="http://schemas.openxmlformats.org/officeDocument/2006/relationships/image" Target="../media/image159.png"/><Relationship Id="rId7" Type="http://schemas.openxmlformats.org/officeDocument/2006/relationships/image" Target="../media/image131.png"/><Relationship Id="rId8" Type="http://schemas.openxmlformats.org/officeDocument/2006/relationships/image" Target="../media/image142.png"/><Relationship Id="rId9" Type="http://schemas.openxmlformats.org/officeDocument/2006/relationships/image" Target="../media/image128.png"/><Relationship Id="rId10" Type="http://schemas.openxmlformats.org/officeDocument/2006/relationships/image" Target="../media/image16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67.png"/><Relationship Id="rId5" Type="http://schemas.openxmlformats.org/officeDocument/2006/relationships/image" Target="../media/image163.png"/><Relationship Id="rId6" Type="http://schemas.openxmlformats.org/officeDocument/2006/relationships/image" Target="../media/image164.png"/><Relationship Id="rId7" Type="http://schemas.openxmlformats.org/officeDocument/2006/relationships/image" Target="../media/image165.jpeg"/><Relationship Id="rId8" Type="http://schemas.openxmlformats.org/officeDocument/2006/relationships/image" Target="../media/image166.png"/><Relationship Id="rId9" Type="http://schemas.openxmlformats.org/officeDocument/2006/relationships/image" Target="../media/image167.png"/><Relationship Id="rId10" Type="http://schemas.openxmlformats.org/officeDocument/2006/relationships/image" Target="../media/image168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62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4" Type="http://schemas.openxmlformats.org/officeDocument/2006/relationships/image" Target="../media/image128.png"/><Relationship Id="rId5" Type="http://schemas.openxmlformats.org/officeDocument/2006/relationships/image" Target="../media/image158.png"/><Relationship Id="rId6" Type="http://schemas.openxmlformats.org/officeDocument/2006/relationships/image" Target="../media/image138.png"/><Relationship Id="rId7" Type="http://schemas.openxmlformats.org/officeDocument/2006/relationships/image" Target="../media/image171.png"/><Relationship Id="rId8" Type="http://schemas.openxmlformats.org/officeDocument/2006/relationships/image" Target="../media/image160.png"/><Relationship Id="rId9" Type="http://schemas.openxmlformats.org/officeDocument/2006/relationships/image" Target="../media/image159.png"/><Relationship Id="rId10" Type="http://schemas.openxmlformats.org/officeDocument/2006/relationships/image" Target="../media/image13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4" Type="http://schemas.openxmlformats.org/officeDocument/2006/relationships/image" Target="../media/image108.png"/><Relationship Id="rId5" Type="http://schemas.openxmlformats.org/officeDocument/2006/relationships/image" Target="../media/image138.png"/><Relationship Id="rId6" Type="http://schemas.openxmlformats.org/officeDocument/2006/relationships/image" Target="../media/image142.png"/><Relationship Id="rId7" Type="http://schemas.openxmlformats.org/officeDocument/2006/relationships/image" Target="../media/image173.png"/><Relationship Id="rId8" Type="http://schemas.openxmlformats.org/officeDocument/2006/relationships/image" Target="../media/image171.png"/><Relationship Id="rId9" Type="http://schemas.openxmlformats.org/officeDocument/2006/relationships/image" Target="../media/image16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4" Type="http://schemas.openxmlformats.org/officeDocument/2006/relationships/image" Target="../media/image152.png"/><Relationship Id="rId5" Type="http://schemas.openxmlformats.org/officeDocument/2006/relationships/image" Target="../media/image175.png"/><Relationship Id="rId6" Type="http://schemas.openxmlformats.org/officeDocument/2006/relationships/image" Target="../media/image138.png"/><Relationship Id="rId7" Type="http://schemas.openxmlformats.org/officeDocument/2006/relationships/image" Target="../media/image17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6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4" Type="http://schemas.openxmlformats.org/officeDocument/2006/relationships/image" Target="../media/image179.png"/><Relationship Id="rId5" Type="http://schemas.openxmlformats.org/officeDocument/2006/relationships/image" Target="../media/image158.png"/><Relationship Id="rId6" Type="http://schemas.openxmlformats.org/officeDocument/2006/relationships/image" Target="../media/image138.png"/><Relationship Id="rId7" Type="http://schemas.openxmlformats.org/officeDocument/2006/relationships/image" Target="../media/image142.png"/><Relationship Id="rId8" Type="http://schemas.openxmlformats.org/officeDocument/2006/relationships/image" Target="../media/image171.png"/><Relationship Id="rId9" Type="http://schemas.openxmlformats.org/officeDocument/2006/relationships/image" Target="../media/image16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4" Type="http://schemas.openxmlformats.org/officeDocument/2006/relationships/image" Target="../media/image178.png"/><Relationship Id="rId5" Type="http://schemas.openxmlformats.org/officeDocument/2006/relationships/image" Target="../media/image158.png"/><Relationship Id="rId6" Type="http://schemas.openxmlformats.org/officeDocument/2006/relationships/image" Target="../media/image138.png"/><Relationship Id="rId7" Type="http://schemas.openxmlformats.org/officeDocument/2006/relationships/image" Target="../media/image142.png"/><Relationship Id="rId8" Type="http://schemas.openxmlformats.org/officeDocument/2006/relationships/image" Target="../media/image171.png"/><Relationship Id="rId9" Type="http://schemas.openxmlformats.org/officeDocument/2006/relationships/image" Target="../media/image160.png"/><Relationship Id="rId10" Type="http://schemas.openxmlformats.org/officeDocument/2006/relationships/image" Target="../media/image1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4" Type="http://schemas.openxmlformats.org/officeDocument/2006/relationships/image" Target="../media/image158.png"/><Relationship Id="rId5" Type="http://schemas.openxmlformats.org/officeDocument/2006/relationships/image" Target="../media/image138.png"/><Relationship Id="rId6" Type="http://schemas.openxmlformats.org/officeDocument/2006/relationships/image" Target="../media/image142.png"/><Relationship Id="rId7" Type="http://schemas.openxmlformats.org/officeDocument/2006/relationships/image" Target="../media/image171.png"/><Relationship Id="rId8" Type="http://schemas.openxmlformats.org/officeDocument/2006/relationships/image" Target="../media/image160.png"/><Relationship Id="rId9" Type="http://schemas.openxmlformats.org/officeDocument/2006/relationships/image" Target="../media/image18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4" Type="http://schemas.openxmlformats.org/officeDocument/2006/relationships/image" Target="../media/image158.png"/><Relationship Id="rId5" Type="http://schemas.openxmlformats.org/officeDocument/2006/relationships/image" Target="../media/image171.png"/><Relationship Id="rId6" Type="http://schemas.openxmlformats.org/officeDocument/2006/relationships/image" Target="../media/image185.png"/><Relationship Id="rId7" Type="http://schemas.openxmlformats.org/officeDocument/2006/relationships/image" Target="../media/image170.png"/><Relationship Id="rId8" Type="http://schemas.openxmlformats.org/officeDocument/2006/relationships/image" Target="../media/image183.png"/><Relationship Id="rId9" Type="http://schemas.openxmlformats.org/officeDocument/2006/relationships/image" Target="../media/image186.png"/><Relationship Id="rId10" Type="http://schemas.openxmlformats.org/officeDocument/2006/relationships/image" Target="../media/image16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4" Type="http://schemas.openxmlformats.org/officeDocument/2006/relationships/image" Target="../media/image175.png"/><Relationship Id="rId5" Type="http://schemas.openxmlformats.org/officeDocument/2006/relationships/image" Target="../media/image185.png"/><Relationship Id="rId6" Type="http://schemas.openxmlformats.org/officeDocument/2006/relationships/image" Target="../media/image183.png"/><Relationship Id="rId7" Type="http://schemas.openxmlformats.org/officeDocument/2006/relationships/image" Target="../media/image187.png"/><Relationship Id="rId8" Type="http://schemas.openxmlformats.org/officeDocument/2006/relationships/image" Target="../media/image188.png"/><Relationship Id="rId9" Type="http://schemas.openxmlformats.org/officeDocument/2006/relationships/image" Target="../media/image18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4" Type="http://schemas.openxmlformats.org/officeDocument/2006/relationships/image" Target="../media/image177.png"/><Relationship Id="rId5" Type="http://schemas.openxmlformats.org/officeDocument/2006/relationships/image" Target="../media/image158.png"/><Relationship Id="rId6" Type="http://schemas.openxmlformats.org/officeDocument/2006/relationships/image" Target="../media/image171.png"/><Relationship Id="rId7" Type="http://schemas.openxmlformats.org/officeDocument/2006/relationships/image" Target="../media/image160.png"/><Relationship Id="rId8" Type="http://schemas.openxmlformats.org/officeDocument/2006/relationships/image" Target="../media/image191.png"/><Relationship Id="rId9" Type="http://schemas.openxmlformats.org/officeDocument/2006/relationships/image" Target="../media/image18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0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193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jpeg"/><Relationship Id="rId4" Type="http://schemas.openxmlformats.org/officeDocument/2006/relationships/image" Target="../media/image19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4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png"/><Relationship Id="rId4" Type="http://schemas.openxmlformats.org/officeDocument/2006/relationships/image" Target="../media/image19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9.png"/><Relationship Id="rId3" Type="http://schemas.openxmlformats.org/officeDocument/2006/relationships/image" Target="../media/image47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4" Type="http://schemas.openxmlformats.org/officeDocument/2006/relationships/image" Target="../media/image177.png"/><Relationship Id="rId5" Type="http://schemas.openxmlformats.org/officeDocument/2006/relationships/image" Target="../media/image158.png"/><Relationship Id="rId6" Type="http://schemas.openxmlformats.org/officeDocument/2006/relationships/image" Target="../media/image142.png"/><Relationship Id="rId7" Type="http://schemas.openxmlformats.org/officeDocument/2006/relationships/image" Target="../media/image18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9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4" Type="http://schemas.openxmlformats.org/officeDocument/2006/relationships/image" Target="../media/image201.png"/><Relationship Id="rId5" Type="http://schemas.openxmlformats.org/officeDocument/2006/relationships/image" Target="../media/image202.png"/><Relationship Id="rId6" Type="http://schemas.openxmlformats.org/officeDocument/2006/relationships/image" Target="../media/image203.png"/><Relationship Id="rId7" Type="http://schemas.openxmlformats.org/officeDocument/2006/relationships/image" Target="../media/image18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00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4" Type="http://schemas.openxmlformats.org/officeDocument/2006/relationships/image" Target="../media/image200.png"/><Relationship Id="rId5" Type="http://schemas.openxmlformats.org/officeDocument/2006/relationships/image" Target="../media/image142.png"/><Relationship Id="rId6" Type="http://schemas.openxmlformats.org/officeDocument/2006/relationships/image" Target="../media/image128.png"/><Relationship Id="rId7" Type="http://schemas.openxmlformats.org/officeDocument/2006/relationships/image" Target="../media/image18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0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4" Type="http://schemas.openxmlformats.org/officeDocument/2006/relationships/image" Target="../media/image128.png"/><Relationship Id="rId5" Type="http://schemas.openxmlformats.org/officeDocument/2006/relationships/image" Target="../media/image183.png"/><Relationship Id="rId6" Type="http://schemas.openxmlformats.org/officeDocument/2006/relationships/image" Target="../media/image152.png"/><Relationship Id="rId7" Type="http://schemas.openxmlformats.org/officeDocument/2006/relationships/image" Target="../media/image188.png"/><Relationship Id="rId8" Type="http://schemas.openxmlformats.org/officeDocument/2006/relationships/image" Target="../media/image20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00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08.png"/><Relationship Id="rId3" Type="http://schemas.openxmlformats.org/officeDocument/2006/relationships/image" Target="../media/image200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4" Type="http://schemas.openxmlformats.org/officeDocument/2006/relationships/image" Target="../media/image20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9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4" Type="http://schemas.openxmlformats.org/officeDocument/2006/relationships/image" Target="../media/image2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1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4" Type="http://schemas.openxmlformats.org/officeDocument/2006/relationships/image" Target="../media/image158.png"/><Relationship Id="rId5" Type="http://schemas.openxmlformats.org/officeDocument/2006/relationships/image" Target="../media/image14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13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8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jpeg"/><Relationship Id="rId4" Type="http://schemas.microsoft.com/office/2007/relationships/hdphoto" Target="../media/hdphoto1.wdp"/><Relationship Id="rId5" Type="http://schemas.openxmlformats.org/officeDocument/2006/relationships/image" Target="../media/image216.png"/><Relationship Id="rId6" Type="http://schemas.openxmlformats.org/officeDocument/2006/relationships/image" Target="../media/image217.png"/><Relationship Id="rId7" Type="http://schemas.openxmlformats.org/officeDocument/2006/relationships/hyperlink" Target="http://en.wikipedia.org/wiki/AC_power_plugs_and_sockets" TargetMode="External"/><Relationship Id="rId8" Type="http://schemas.openxmlformats.org/officeDocument/2006/relationships/hyperlink" Target="http://kropla.com/electric2.htm" TargetMode="External"/><Relationship Id="rId9" Type="http://schemas.openxmlformats.org/officeDocument/2006/relationships/image" Target="../media/image218.png"/><Relationship Id="rId10" Type="http://schemas.openxmlformats.org/officeDocument/2006/relationships/image" Target="../media/image219.png"/><Relationship Id="rId11" Type="http://schemas.microsoft.com/office/2007/relationships/hdphoto" Target="../media/hdphoto2.wdp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14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0.png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8.png"/><Relationship Id="rId12" Type="http://schemas.openxmlformats.org/officeDocument/2006/relationships/image" Target="../media/image59.png"/><Relationship Id="rId13" Type="http://schemas.openxmlformats.org/officeDocument/2006/relationships/image" Target="../media/image60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6" Type="http://schemas.openxmlformats.org/officeDocument/2006/relationships/image" Target="../media/image53.png"/><Relationship Id="rId7" Type="http://schemas.openxmlformats.org/officeDocument/2006/relationships/image" Target="../media/image54.png"/><Relationship Id="rId8" Type="http://schemas.openxmlformats.org/officeDocument/2006/relationships/image" Target="../media/image55.png"/><Relationship Id="rId9" Type="http://schemas.openxmlformats.org/officeDocument/2006/relationships/image" Target="../media/image56.png"/><Relationship Id="rId10" Type="http://schemas.openxmlformats.org/officeDocument/2006/relationships/image" Target="../media/image57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11.png"/><Relationship Id="rId5" Type="http://schemas.openxmlformats.org/officeDocument/2006/relationships/image" Target="../media/image222.png"/><Relationship Id="rId6" Type="http://schemas.openxmlformats.org/officeDocument/2006/relationships/image" Target="../media/image2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1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png"/><Relationship Id="rId4" Type="http://schemas.openxmlformats.org/officeDocument/2006/relationships/image" Target="../media/image226.png"/><Relationship Id="rId5" Type="http://schemas.openxmlformats.org/officeDocument/2006/relationships/image" Target="../media/image227.png"/><Relationship Id="rId6" Type="http://schemas.openxmlformats.org/officeDocument/2006/relationships/image" Target="../media/image228.png"/><Relationship Id="rId7" Type="http://schemas.openxmlformats.org/officeDocument/2006/relationships/image" Target="../media/image229.png"/><Relationship Id="rId8" Type="http://schemas.openxmlformats.org/officeDocument/2006/relationships/image" Target="../media/image2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4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1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4" Type="http://schemas.openxmlformats.org/officeDocument/2006/relationships/image" Target="../media/image233.png"/><Relationship Id="rId5" Type="http://schemas.openxmlformats.org/officeDocument/2006/relationships/image" Target="../media/image234.png"/><Relationship Id="rId6" Type="http://schemas.openxmlformats.org/officeDocument/2006/relationships/image" Target="../media/image235.png"/><Relationship Id="rId7" Type="http://schemas.openxmlformats.org/officeDocument/2006/relationships/image" Target="../media/image236.png"/><Relationship Id="rId8" Type="http://schemas.openxmlformats.org/officeDocument/2006/relationships/image" Target="../media/image237.png"/><Relationship Id="rId9" Type="http://schemas.openxmlformats.org/officeDocument/2006/relationships/image" Target="../media/image238.png"/><Relationship Id="rId10" Type="http://schemas.openxmlformats.org/officeDocument/2006/relationships/image" Target="../media/image239.png"/><Relationship Id="rId11" Type="http://schemas.openxmlformats.org/officeDocument/2006/relationships/image" Target="../media/image24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1.png"/><Relationship Id="rId3" Type="http://schemas.openxmlformats.org/officeDocument/2006/relationships/image" Target="../media/image242.pn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3.jpeg"/><Relationship Id="rId3" Type="http://schemas.openxmlformats.org/officeDocument/2006/relationships/image" Target="../media/image24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/>
              <a:t>Fortinet Product </a:t>
            </a:r>
            <a:r>
              <a:rPr lang="en-US" dirty="0" smtClean="0"/>
              <a:t>Quick Guide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 smtClean="0"/>
              <a:t>October, 2014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18717" y="3750589"/>
            <a:ext cx="8229600" cy="436584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04961" y="134106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4682785" y="1448741"/>
            <a:ext cx="3730355" cy="235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FortiGuard Subscription Services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Deliver real-time Automated Updates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Industry Leading Threat Response Time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Comprehensive Threat Library 24x7x365 Operations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Power by Fortinet in-house Global Threat Research Team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1256680" y="173539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AntiVirus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1256680" y="2067837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NGFW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1256680" y="2414699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Web</a:t>
            </a:r>
            <a:r>
              <a:rPr kumimoji="0" lang="en-US" sz="12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Filtering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256680" y="276843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Antispam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net_Shield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32" y="1921780"/>
            <a:ext cx="778669" cy="985838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046106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</a:t>
            </a:r>
            <a:r>
              <a:rPr lang="en-US" dirty="0"/>
              <a:t> </a:t>
            </a:r>
            <a:r>
              <a:rPr lang="en-US" dirty="0" smtClean="0"/>
              <a:t>28C</a:t>
            </a:r>
            <a:endParaRPr lang="en-US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4071890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300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 descr="FAP-28C-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219200"/>
            <a:ext cx="5029200" cy="1245187"/>
          </a:xfrm>
          <a:prstGeom prst="rect">
            <a:avLst/>
          </a:prstGeom>
        </p:spPr>
      </p:pic>
      <p:pic>
        <p:nvPicPr>
          <p:cNvPr id="4" name="Picture 3" descr="FAP-28C-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362200"/>
            <a:ext cx="5029200" cy="1245187"/>
          </a:xfrm>
          <a:prstGeom prst="rect">
            <a:avLst/>
          </a:prstGeom>
        </p:spPr>
      </p:pic>
      <p:sp>
        <p:nvSpPr>
          <p:cNvPr id="15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</a:t>
            </a:r>
            <a:r>
              <a:rPr lang="en-US" sz="1200" dirty="0"/>
              <a:t>x </a:t>
            </a:r>
            <a:r>
              <a:rPr lang="en-US" sz="1200" dirty="0" smtClean="0"/>
              <a:t>GE RJ45 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 x GE RJ45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44420100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112B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FE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204293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Indoor/Outdoor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84" y="1038548"/>
            <a:ext cx="2067993" cy="29710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591" y="1758632"/>
            <a:ext cx="2535112" cy="173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0092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221B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934407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89474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</a:t>
            </a:r>
            <a:r>
              <a:rPr lang="en-US" dirty="0"/>
              <a:t> </a:t>
            </a:r>
            <a:r>
              <a:rPr lang="en-US" b="0" i="0" dirty="0" smtClean="0"/>
              <a:t>221C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0226119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1167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661254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223B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04" y="493847"/>
            <a:ext cx="4018028" cy="3596828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547548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91278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320B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1660738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900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5936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320C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253388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</a:t>
                      </a:r>
                      <a:r>
                        <a:rPr lang="en-US" sz="1000" dirty="0" smtClean="0"/>
                        <a:t>1750 Mbps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065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FortiAP-Antennas</a:t>
            </a:r>
            <a:endParaRPr lang="en-US" b="0" i="0" dirty="0"/>
          </a:p>
        </p:txBody>
      </p:sp>
      <p:sp>
        <p:nvSpPr>
          <p:cNvPr id="9" name="Content Placeholder 2"/>
          <p:cNvSpPr>
            <a:spLocks/>
          </p:cNvSpPr>
          <p:nvPr/>
        </p:nvSpPr>
        <p:spPr bwMode="auto">
          <a:xfrm>
            <a:off x="404679" y="2972074"/>
            <a:ext cx="2819400" cy="4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FAN-612N/R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479" y="1371875"/>
            <a:ext cx="1600200" cy="1511300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7123"/>
              </p:ext>
            </p:extLst>
          </p:nvPr>
        </p:nvGraphicFramePr>
        <p:xfrm>
          <a:off x="3429923" y="1506329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FAP-222B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Point to point antenna for 5Ghz bridging with N/R connectors.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Mount Kit sold separately FAN-M22.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Content Placeholder 2"/>
          <p:cNvSpPr>
            <a:spLocks/>
          </p:cNvSpPr>
          <p:nvPr/>
        </p:nvSpPr>
        <p:spPr bwMode="auto">
          <a:xfrm>
            <a:off x="509548" y="5018918"/>
            <a:ext cx="2819400" cy="46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FAN-500N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415" y="3712920"/>
            <a:ext cx="1314560" cy="1234994"/>
          </a:xfrm>
          <a:prstGeom prst="rect">
            <a:avLst/>
          </a:prstGeom>
        </p:spPr>
      </p:pic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5309104"/>
              </p:ext>
            </p:extLst>
          </p:nvPr>
        </p:nvGraphicFramePr>
        <p:xfrm>
          <a:off x="3476531" y="3867746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latin typeface="+mn-lt"/>
                        </a:rPr>
                        <a:t>FAP-222B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Directional 120 degree outdoor panel antenna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Includes two 120cm Cables with N connector.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Mount Kit sold separately FAN-22.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2260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460490"/>
              </p:ext>
            </p:extLst>
          </p:nvPr>
        </p:nvGraphicFramePr>
        <p:xfrm>
          <a:off x="304796" y="1295400"/>
          <a:ext cx="8229602" cy="380008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5712"/>
                <a:gridCol w="1057315"/>
                <a:gridCol w="1057315"/>
                <a:gridCol w="1057315"/>
                <a:gridCol w="1057315"/>
                <a:gridCol w="1057315"/>
                <a:gridCol w="105731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FAP-14C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GHz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GHz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or 5GHz, switchable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b/g/n or a/n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2x2, Dual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stream, 300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 # of users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5x FE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10x GE RJ45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(Remote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5517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(Local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485375"/>
              </p:ext>
            </p:extLst>
          </p:nvPr>
        </p:nvGraphicFramePr>
        <p:xfrm>
          <a:off x="304796" y="1295400"/>
          <a:ext cx="8534403" cy="471424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612365"/>
                <a:gridCol w="1153673"/>
                <a:gridCol w="1153673"/>
                <a:gridCol w="1153673"/>
                <a:gridCol w="1153673"/>
                <a:gridCol w="1153673"/>
                <a:gridCol w="1153673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FAP-221B/223B*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FAP-320C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indoor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 concurrent</a:t>
                      </a: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a/n/ac concurrent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802.3at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1167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900Mbps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1750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# of Users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50 per radio</a:t>
                      </a:r>
                    </a:p>
                  </a:txBody>
                  <a:tcPr anchor="ctr"/>
                </a:tc>
              </a:tr>
              <a:tr h="67031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external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FE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7080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FortiGate Appliance by Segments</a:t>
            </a:r>
            <a:endParaRPr lang="en-US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438251"/>
              </p:ext>
            </p:extLst>
          </p:nvPr>
        </p:nvGraphicFramePr>
        <p:xfrm>
          <a:off x="139200" y="1245972"/>
          <a:ext cx="8901470" cy="4887010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1316234"/>
                <a:gridCol w="1264206"/>
                <a:gridCol w="1264206"/>
                <a:gridCol w="1264206"/>
                <a:gridCol w="1264206"/>
                <a:gridCol w="1264206"/>
                <a:gridCol w="1264206"/>
              </a:tblGrid>
              <a:tr h="41339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MSSP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Carrier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2569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r>
                        <a:rPr kumimoji="0" lang="en-US" sz="1400" b="1" i="0" u="none" strike="noStrike" cap="none" normalizeH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Center / Cloud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kumimoji="0" 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92185">
                <a:tc>
                  <a:txBody>
                    <a:bodyPr/>
                    <a:lstStyle/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Distributed</a:t>
                      </a:r>
                    </a:p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SMB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8025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Model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30-90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100-200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300-800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5000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</a:tr>
              <a:tr h="55009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Product Range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Entry Level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Mid Range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4B6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End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69485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*Key Hardware Features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WiFi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GE,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GE,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40 GE &amp; 100 GE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16" name="Picture 15" descr="FWF-60D_Ft-top-REF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0468" y="3609570"/>
            <a:ext cx="722820" cy="658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FG-5140B_Ft-to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434" y="3174494"/>
            <a:ext cx="1416366" cy="1257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FG-1000C_Ft-To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649" y="3868297"/>
            <a:ext cx="1159351" cy="460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3960835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 descr="FG-3950B_Ft-TOP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64"/>
          <a:stretch/>
        </p:blipFill>
        <p:spPr>
          <a:xfrm>
            <a:off x="6554517" y="3722350"/>
            <a:ext cx="1217883" cy="522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 descr="FWF-60D_Ft-top-REF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8675"/>
          <a:stretch/>
        </p:blipFill>
        <p:spPr>
          <a:xfrm>
            <a:off x="1471002" y="4119091"/>
            <a:ext cx="722819" cy="337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454" y="3964490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extBox 23"/>
          <p:cNvSpPr txBox="1"/>
          <p:nvPr/>
        </p:nvSpPr>
        <p:spPr>
          <a:xfrm>
            <a:off x="411865" y="6384591"/>
            <a:ext cx="26885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May be available as hardware variants</a:t>
            </a:r>
          </a:p>
        </p:txBody>
      </p:sp>
    </p:spTree>
    <p:extLst>
      <p:ext uri="{BB962C8B-B14F-4D97-AF65-F5344CB8AC3E}">
        <p14:creationId xmlns:p14="http://schemas.microsoft.com/office/powerpoint/2010/main" val="355689690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603462"/>
              </p:ext>
            </p:extLst>
          </p:nvPr>
        </p:nvGraphicFramePr>
        <p:xfrm>
          <a:off x="304796" y="1295400"/>
          <a:ext cx="8480899" cy="465860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49192"/>
                <a:gridCol w="1503736"/>
                <a:gridCol w="1760614"/>
                <a:gridCol w="3051711"/>
                <a:gridCol w="815646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shipped with unit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(Spare) Power supply order SKU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GPI-115</a:t>
                      </a:r>
                      <a:r>
                        <a:rPr lang="en-US" sz="1100" baseline="0" dirty="0" smtClean="0"/>
                        <a:t> Support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FAP-11C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Integrated power plug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FAP-14C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FAP-28C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PoE Proprietary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 - Proprietary PoE injector and AC adaptor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FAP-210B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FAP-220B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FAP-221B/223B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FAP-221C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</a:t>
                      </a: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Proprietary</a:t>
                      </a: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.3at/POE</a:t>
                      </a: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Proprietary PoE+ injector and AC adaptor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SP-FAP222B-PA (includes PoE injector) + SP-ADAPTORPLUG-01-&lt;Country Suffix&gt;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FAP-320B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FAP-320C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 smtClean="0"/>
              <a:t>FortiAP Power Adaptors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1815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witch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055" y="2938125"/>
            <a:ext cx="1007415" cy="81635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FortiSwitch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8614784"/>
      </p:ext>
    </p:extLst>
  </p:cSld>
  <p:clrMapOvr>
    <a:masterClrMapping/>
  </p:clrMapOvr>
  <p:transition xmlns:p14="http://schemas.microsoft.com/office/powerpoint/2010/main">
    <p:wipe dir="r"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SW-348B_F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856316"/>
            <a:ext cx="3733800" cy="720558"/>
          </a:xfrm>
          <a:prstGeom prst="rect">
            <a:avLst/>
          </a:prstGeom>
        </p:spPr>
      </p:pic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5465916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690782" y="5389285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FSW-348B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FortiSwitch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Access level Gigabit </a:t>
            </a:r>
            <a:r>
              <a:rPr lang="en-US" sz="2000" b="1" dirty="0">
                <a:solidFill>
                  <a:schemeClr val="accent4"/>
                </a:solidFill>
                <a:latin typeface="+mn-lt"/>
                <a:cs typeface="Arial Narrow"/>
              </a:rPr>
              <a:t>Switches with with ease of use and low cost of ownership </a:t>
            </a:r>
          </a:p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 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dirty="0"/>
              <a:t>O</a:t>
            </a:r>
            <a:r>
              <a:rPr lang="en-US" sz="1600" dirty="0" smtClean="0"/>
              <a:t>utstanding </a:t>
            </a:r>
            <a:r>
              <a:rPr lang="en-US" sz="1600" dirty="0"/>
              <a:t>price, performance, and scalability to organizations with diverse operational needs.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0259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1697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Port Density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Power Over Ethernet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Connect Access Points, Peripherals, Cameras, Phones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Create an integrated, secure network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75857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91686" y="268318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FSW-80-POE</a:t>
            </a:r>
          </a:p>
        </p:txBody>
      </p:sp>
      <p:pic>
        <p:nvPicPr>
          <p:cNvPr id="36" name="Picture 35" descr="FortiSwitch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32" y="1047790"/>
            <a:ext cx="1480013" cy="1199322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2200" y="2667000"/>
            <a:ext cx="1609520" cy="360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19" y="3200400"/>
            <a:ext cx="3532825" cy="3990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040" y="3757690"/>
            <a:ext cx="3529134" cy="4119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499" y="4423803"/>
            <a:ext cx="3481514" cy="362135"/>
          </a:xfrm>
          <a:prstGeom prst="rect">
            <a:avLst/>
          </a:prstGeom>
          <a:ln>
            <a:noFill/>
          </a:ln>
          <a:effectLst>
            <a:outerShdw blurRad="63500" dist="254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3602151"/>
            <a:ext cx="213020" cy="151969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1654828" y="3526757"/>
            <a:ext cx="15455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FSW-124B-POE</a:t>
            </a:r>
          </a:p>
        </p:txBody>
      </p: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4232071"/>
            <a:ext cx="213020" cy="151969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1654828" y="4156677"/>
            <a:ext cx="16573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FSW-224B-POE</a:t>
            </a:r>
          </a:p>
        </p:txBody>
      </p:sp>
      <p:pic>
        <p:nvPicPr>
          <p:cNvPr id="43" name="Picture 42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166" y="4851667"/>
            <a:ext cx="213020" cy="151969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675148" y="4776273"/>
            <a:ext cx="15862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FSW-324-POE</a:t>
            </a:r>
          </a:p>
        </p:txBody>
      </p:sp>
      <p:pic>
        <p:nvPicPr>
          <p:cNvPr id="6" name="Picture 5" descr="FSW-28C-Bk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2209800"/>
            <a:ext cx="1752600" cy="433929"/>
          </a:xfrm>
          <a:prstGeom prst="rect">
            <a:avLst/>
          </a:prstGeom>
        </p:spPr>
      </p:pic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361394"/>
            <a:ext cx="213020" cy="15196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791686" y="228600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FSW-28C</a:t>
            </a: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418" y="6039047"/>
            <a:ext cx="213020" cy="151969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1676400" y="5963653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FSW-448B</a:t>
            </a:r>
          </a:p>
        </p:txBody>
      </p:sp>
      <p:pic>
        <p:nvPicPr>
          <p:cNvPr id="5" name="Picture 4" descr="FSW-448B_F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5541686"/>
            <a:ext cx="3733800" cy="59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37447"/>
      </p:ext>
    </p:extLst>
  </p:cSld>
  <p:clrMapOvr>
    <a:masterClrMapping/>
  </p:clrMapOvr>
  <p:transition xmlns:p14="http://schemas.microsoft.com/office/powerpoint/2010/main">
    <p:wipe dir="r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9183809"/>
              </p:ext>
            </p:extLst>
          </p:nvPr>
        </p:nvGraphicFramePr>
        <p:xfrm>
          <a:off x="152400" y="1165803"/>
          <a:ext cx="8763000" cy="5019014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687294"/>
                <a:gridCol w="229098"/>
                <a:gridCol w="1961652"/>
                <a:gridCol w="1961652"/>
                <a:gridCol w="1961652"/>
                <a:gridCol w="1961652"/>
              </a:tblGrid>
              <a:tr h="95573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Data</a:t>
                      </a:r>
                      <a:r>
                        <a:rPr lang="en-US" baseline="0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Center</a:t>
                      </a:r>
                      <a:endParaRPr lang="en-US" sz="1600" dirty="0" smtClean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40G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02661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10G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6624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Secure Access</a:t>
                      </a:r>
                      <a:endParaRPr lang="en-US" sz="160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1G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</a:tr>
              <a:tr h="1093695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Access</a:t>
                      </a:r>
                      <a:endParaRPr lang="en-US" sz="1800" b="1" kern="120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00674"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8 ports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HelveticaNeue Condensed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24 ports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Neue Condensed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32 ports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48 ports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31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4867174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2002546" y="4991987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80-POE</a:t>
            </a:r>
          </a:p>
        </p:txBody>
      </p:sp>
      <p:pic>
        <p:nvPicPr>
          <p:cNvPr id="33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5100909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4796109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3983746" y="492716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FSW-224B-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983746" y="523196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FSW-124B-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38" name="Rounded Rectangle 37"/>
          <p:cNvSpPr/>
          <p:nvPr/>
        </p:nvSpPr>
        <p:spPr bwMode="auto">
          <a:xfrm>
            <a:off x="3352800" y="525330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1371600" y="5019574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7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3746500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2002546" y="387131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FSW-28C</a:t>
            </a:r>
            <a:endParaRPr lang="en-US" sz="1200" b="1" dirty="0">
              <a:latin typeface="Arial Narrow"/>
              <a:cs typeface="Arial Narrow"/>
            </a:endParaRPr>
          </a:p>
        </p:txBody>
      </p:sp>
      <p:pic>
        <p:nvPicPr>
          <p:cNvPr id="5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3756603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3983746" y="386631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FSW-224D-</a:t>
            </a:r>
            <a:r>
              <a:rPr lang="en-US" sz="1200" b="1" dirty="0">
                <a:latin typeface="Arial Narrow"/>
                <a:cs typeface="Arial Narrow"/>
              </a:rPr>
              <a:t>POE</a:t>
            </a:r>
          </a:p>
        </p:txBody>
      </p:sp>
      <p:pic>
        <p:nvPicPr>
          <p:cNvPr id="60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481" y="3698238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7891292" y="3829294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FSW-348B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65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380094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7878011" y="3532494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FSW-448B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67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451803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Box 67"/>
          <p:cNvSpPr txBox="1"/>
          <p:nvPr/>
        </p:nvSpPr>
        <p:spPr>
          <a:xfrm>
            <a:off x="3983746" y="360420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FSW-324B-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3352800" y="3625547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3352800" y="388765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7" name="Rounded Rectangle 36"/>
          <p:cNvSpPr/>
          <p:nvPr/>
        </p:nvSpPr>
        <p:spPr bwMode="auto">
          <a:xfrm>
            <a:off x="3352800" y="494850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81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3429000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" name="TextBox 84"/>
          <p:cNvSpPr txBox="1"/>
          <p:nvPr/>
        </p:nvSpPr>
        <p:spPr>
          <a:xfrm>
            <a:off x="2002546" y="355381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FSW-108-</a:t>
            </a:r>
            <a:r>
              <a:rPr lang="en-US" sz="1200" b="1" dirty="0">
                <a:latin typeface="Arial Narrow"/>
                <a:cs typeface="Arial Narrow"/>
              </a:rPr>
              <a:t>POE</a:t>
            </a:r>
          </a:p>
        </p:txBody>
      </p:sp>
      <p:sp>
        <p:nvSpPr>
          <p:cNvPr id="87" name="Rounded Rectangle 86"/>
          <p:cNvSpPr/>
          <p:nvPr/>
        </p:nvSpPr>
        <p:spPr bwMode="auto">
          <a:xfrm>
            <a:off x="1371600" y="35814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371600" y="38989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Remote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6" name="Rectangle 2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FortiSwitch Family</a:t>
            </a:r>
            <a:endParaRPr lang="en-US" dirty="0"/>
          </a:p>
        </p:txBody>
      </p:sp>
      <p:sp>
        <p:nvSpPr>
          <p:cNvPr id="40" name="Rounded Rectangle 39"/>
          <p:cNvSpPr/>
          <p:nvPr/>
        </p:nvSpPr>
        <p:spPr bwMode="auto">
          <a:xfrm>
            <a:off x="7315200" y="3547532"/>
            <a:ext cx="609600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10G </a:t>
            </a:r>
            <a:r>
              <a:rPr lang="en-US" sz="1000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</a:t>
            </a: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 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1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286000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3839411" y="2417056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FSW-1024D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43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605" y="2286000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7914416" y="2417056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FSW-1048D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7407485" y="2340856"/>
            <a:ext cx="609600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000" dirty="0">
                <a:solidFill>
                  <a:schemeClr val="bg1"/>
                </a:solidFill>
                <a:latin typeface="Arial" charset="0"/>
                <a:sym typeface="Wingdings"/>
              </a:rPr>
              <a:t>4</a:t>
            </a: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0G </a:t>
            </a:r>
            <a:r>
              <a:rPr lang="en-US" sz="1000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</a:t>
            </a: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 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86723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28C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9465902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2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CLI, Web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Remote LAN Edge 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FSW-28C-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371600"/>
            <a:ext cx="4267200" cy="1056523"/>
          </a:xfrm>
          <a:prstGeom prst="rect">
            <a:avLst/>
          </a:prstGeom>
        </p:spPr>
      </p:pic>
      <p:pic>
        <p:nvPicPr>
          <p:cNvPr id="3" name="Picture 2" descr="FSW-28C-Bk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2362200"/>
            <a:ext cx="4267200" cy="105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08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80-POE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PoE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61903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unmanaged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62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Installation of up to 4 wireless FAPs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5335" y="1764691"/>
            <a:ext cx="4262000" cy="129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73592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108D-POE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8x PoE GE RJ45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1327773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8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75W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477927"/>
            <a:ext cx="569690" cy="312735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828800"/>
            <a:ext cx="4953000" cy="128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675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124B-POE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</a:t>
            </a:r>
            <a:r>
              <a:rPr lang="en-US" sz="1200" dirty="0" err="1" smtClean="0"/>
              <a:t>PoE</a:t>
            </a:r>
            <a:r>
              <a:rPr lang="en-US" sz="1200" dirty="0" smtClean="0"/>
              <a:t>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3590481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8.8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Network Latency (64bytes)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&lt;20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97" y="2009854"/>
            <a:ext cx="4956531" cy="952468"/>
          </a:xfrm>
          <a:prstGeom prst="rect">
            <a:avLst/>
          </a:prstGeom>
        </p:spPr>
      </p:pic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272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7582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224B-POE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465064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512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47" descr="dark_OutputPort-POE_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0" y="2133600"/>
            <a:ext cx="4724400" cy="6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527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224D-POE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 x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4785332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8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Yes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711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6987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2049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752600"/>
            <a:ext cx="601830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606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cs typeface="Arial Narrow"/>
              </a:rPr>
              <a:t>FortiGate </a:t>
            </a:r>
            <a:r>
              <a:rPr lang="en-US" b="0" i="0" dirty="0" smtClean="0">
                <a:cs typeface="Arial Narrow"/>
              </a:rPr>
              <a:t>Entry Level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Small/Home Offices &amp; Small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performance, feature-rich multi-threat security for Branch Offices, </a:t>
            </a:r>
            <a:r>
              <a:rPr lang="en-US" sz="1500" b="1" dirty="0" err="1" smtClean="0">
                <a:latin typeface="+mn-lt"/>
                <a:ea typeface="ＭＳ Ｐゴシック" pitchFamily="34" charset="-128"/>
              </a:rPr>
              <a:t>SoHo</a:t>
            </a:r>
            <a:r>
              <a:rPr lang="en-US" sz="1500" b="1" dirty="0" smtClean="0">
                <a:latin typeface="+mn-lt"/>
                <a:ea typeface="ＭＳ Ｐゴシック" pitchFamily="34" charset="-128"/>
              </a:rPr>
              <a:t> and telecommuters</a:t>
            </a:r>
          </a:p>
          <a:p>
            <a:pPr marL="0" indent="0">
              <a:lnSpc>
                <a:spcPct val="90000"/>
              </a:lnSpc>
              <a:buClr>
                <a:schemeClr val="accent4"/>
              </a:buClr>
              <a:buNone/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3171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238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</a:t>
            </a:r>
            <a:r>
              <a:rPr lang="en-US" sz="1400" dirty="0" err="1" smtClean="0">
                <a:latin typeface="+mj-lt"/>
                <a:cs typeface="Arial Narrow"/>
              </a:rPr>
              <a:t>WiFi</a:t>
            </a:r>
            <a:r>
              <a:rPr lang="en-US" sz="1400" dirty="0" smtClean="0">
                <a:latin typeface="+mj-lt"/>
                <a:cs typeface="Arial Narrow"/>
              </a:rPr>
              <a:t> on certain models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018" y="365679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33400" y="3581400"/>
            <a:ext cx="16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FG/FWF-30D Series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0" y="3200400"/>
            <a:ext cx="1117785" cy="3070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4462" y="2400611"/>
            <a:ext cx="1266768" cy="8630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962030" y="3619811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FG/FWF-60D Series</a:t>
            </a: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9883" y="3701341"/>
            <a:ext cx="213020" cy="151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72473" y="4414982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40" name="Picture 39" descr="FWF-300D_F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045" y="2904035"/>
            <a:ext cx="1179427" cy="324019"/>
          </a:xfrm>
          <a:prstGeom prst="rect">
            <a:avLst/>
          </a:prstGeom>
        </p:spPr>
      </p:pic>
      <p:pic>
        <p:nvPicPr>
          <p:cNvPr id="41" name="Picture 40" descr="FWF-300D_F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3224855"/>
            <a:ext cx="1179427" cy="324019"/>
          </a:xfrm>
          <a:prstGeom prst="rect">
            <a:avLst/>
          </a:prstGeom>
        </p:spPr>
      </p:pic>
      <p:pic>
        <p:nvPicPr>
          <p:cNvPr id="42" name="Picture 41" descr="FG-90D_Ft-top.pn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1883" y="4800601"/>
            <a:ext cx="1392674" cy="523194"/>
          </a:xfrm>
          <a:prstGeom prst="rect">
            <a:avLst/>
          </a:prstGeom>
        </p:spPr>
      </p:pic>
      <p:pic>
        <p:nvPicPr>
          <p:cNvPr id="43" name="Picture 42" descr="FWF-90D_Ft-top-an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4038600"/>
            <a:ext cx="1823081" cy="1219200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752600" y="5410200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9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0D Series</a:t>
            </a:r>
          </a:p>
        </p:txBody>
      </p:sp>
      <p:pic>
        <p:nvPicPr>
          <p:cNvPr id="45" name="Picture 44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0453" y="549173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186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324B-POE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with GE POE+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with GE POE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22008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456" y="1336257"/>
            <a:ext cx="5058821" cy="24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999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SW-348B_B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576095"/>
            <a:ext cx="5486400" cy="1058779"/>
          </a:xfrm>
          <a:prstGeom prst="rect">
            <a:avLst/>
          </a:prstGeom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348B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pairs Shared GE 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023013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 descr="FSW-348B_Ft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668" y="1752600"/>
            <a:ext cx="5478431" cy="105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45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448B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SFP+ slots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682019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905000"/>
            <a:ext cx="5029200" cy="133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35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1024D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24x GE</a:t>
            </a:r>
            <a:r>
              <a:rPr lang="en-US" sz="1200" dirty="0"/>
              <a:t>/10GE SFP/SFP+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5661876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128,000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24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Data Center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752600"/>
            <a:ext cx="5181600" cy="14097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>
            <a:off x="304800" y="2407920"/>
            <a:ext cx="10668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7818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1048D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</a:t>
            </a:r>
            <a:r>
              <a:rPr lang="en-US" sz="1200" dirty="0" smtClean="0"/>
              <a:t>GE/10GE SFP/SFP+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40GE QSFP+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3911430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128,000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24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Data Center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 bwMode="auto">
          <a:xfrm>
            <a:off x="304800" y="2407920"/>
            <a:ext cx="10668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828800"/>
            <a:ext cx="5334000" cy="143906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auto">
          <a:xfrm>
            <a:off x="457200" y="2494280"/>
            <a:ext cx="10668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815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FortiSwitch Series – Access Switches</a:t>
            </a:r>
            <a:endParaRPr lang="en-US" b="0" i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991516"/>
              </p:ext>
            </p:extLst>
          </p:nvPr>
        </p:nvGraphicFramePr>
        <p:xfrm>
          <a:off x="304796" y="1295400"/>
          <a:ext cx="8382004" cy="359688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05004"/>
                <a:gridCol w="2159000"/>
                <a:gridCol w="2159000"/>
                <a:gridCol w="215900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FSW-80-POE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FSW-224B-POE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24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(incl. 12x </a:t>
                      </a:r>
                      <a:r>
                        <a:rPr lang="en-US" sz="1100" b="0" i="0" baseline="0" dirty="0" err="1" smtClean="0">
                          <a:solidFill>
                            <a:srgbClr val="36424A"/>
                          </a:solidFill>
                          <a:latin typeface="+mn-lt"/>
                        </a:rPr>
                        <a:t>PoE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4x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-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20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 (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62 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None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only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&amp; CLI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DB9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1740188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318375" cy="604837"/>
          </a:xfrm>
        </p:spPr>
        <p:txBody>
          <a:bodyPr/>
          <a:lstStyle/>
          <a:p>
            <a:r>
              <a:rPr lang="en-US" b="0" i="0" dirty="0" smtClean="0"/>
              <a:t>FortiSwitch </a:t>
            </a:r>
            <a:r>
              <a:rPr lang="en-US" b="0" i="0" dirty="0"/>
              <a:t>Series </a:t>
            </a:r>
            <a:r>
              <a:rPr lang="en-US" b="0" i="0" dirty="0" smtClean="0"/>
              <a:t>– Secure Access </a:t>
            </a:r>
            <a:r>
              <a:rPr lang="en-US" b="0" i="0" dirty="0"/>
              <a:t>Switches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556802"/>
              </p:ext>
            </p:extLst>
          </p:nvPr>
        </p:nvGraphicFramePr>
        <p:xfrm>
          <a:off x="304796" y="1295400"/>
          <a:ext cx="8458202" cy="399312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29816"/>
                <a:gridCol w="1194961"/>
                <a:gridCol w="1086685"/>
                <a:gridCol w="1086685"/>
                <a:gridCol w="1086685"/>
                <a:gridCol w="1086685"/>
                <a:gridCol w="108668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FSW-108D-POE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FSW-324B-POE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FSW-348B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FSW-448B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10x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PoE RJ45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12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20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, 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+)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75W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&amp; CLI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663019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318375" cy="604837"/>
          </a:xfrm>
        </p:spPr>
        <p:txBody>
          <a:bodyPr/>
          <a:lstStyle/>
          <a:p>
            <a:r>
              <a:rPr lang="en-US" b="0" i="0" dirty="0" smtClean="0"/>
              <a:t>FortiSwitch </a:t>
            </a:r>
            <a:r>
              <a:rPr lang="en-US" b="0" i="0" dirty="0"/>
              <a:t>Series </a:t>
            </a:r>
            <a:r>
              <a:rPr lang="en-US" b="0" i="0" dirty="0" smtClean="0"/>
              <a:t>– Data Center </a:t>
            </a:r>
            <a:r>
              <a:rPr lang="en-US" b="0" i="0" dirty="0"/>
              <a:t>Switches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692291"/>
              </p:ext>
            </p:extLst>
          </p:nvPr>
        </p:nvGraphicFramePr>
        <p:xfrm>
          <a:off x="304796" y="1295400"/>
          <a:ext cx="8382004" cy="354100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94006"/>
                <a:gridCol w="2793999"/>
                <a:gridCol w="2793999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FSW-1024D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FSW-1048D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PoE 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24 (1G/10G)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48 (1G/10G)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40GE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4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Ports (pair)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FortiOS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 Wired Controller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Support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430878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Client_Connect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9382" y="2989456"/>
            <a:ext cx="976440" cy="71772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FortiClient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77963355"/>
      </p:ext>
    </p:extLst>
  </p:cSld>
  <p:clrMapOvr>
    <a:masterClrMapping/>
  </p:clrMapOvr>
  <p:transition xmlns:p14="http://schemas.microsoft.com/office/powerpoint/2010/main">
    <p:wipe dir="r"/>
  </p:transition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138686"/>
              </p:ext>
            </p:extLst>
          </p:nvPr>
        </p:nvGraphicFramePr>
        <p:xfrm>
          <a:off x="0" y="2676289"/>
          <a:ext cx="3399692" cy="27027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Multifunctional Host Security</a:t>
                      </a:r>
                    </a:p>
                    <a:p>
                      <a:pPr marL="1714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Flexibility in deployment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Fully integrated features, reduce needs for multiple client solutions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End Point Control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Enforce compliance and security policies on mobile hosts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Logging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Via FortiGate for enterprise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296706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Endpoint Security &amp; Control</a:t>
            </a:r>
            <a:endParaRPr lang="en-US" sz="2000" b="1" dirty="0">
              <a:solidFill>
                <a:srgbClr val="DC291E"/>
              </a:solidFill>
            </a:endParaRP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</a:t>
            </a:r>
            <a:r>
              <a:rPr lang="en-US" sz="1600" dirty="0" smtClean="0">
                <a:cs typeface="Arial" charset="0"/>
              </a:rPr>
              <a:t>protection &amp; security enforcement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FortiClient</a:t>
            </a:r>
            <a:endParaRPr lang="en-US" b="0" i="0" dirty="0"/>
          </a:p>
        </p:txBody>
      </p:sp>
      <p:pic>
        <p:nvPicPr>
          <p:cNvPr id="42" name="Picture 41" descr="FortiClient_Connect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99" y="1133781"/>
            <a:ext cx="1717445" cy="126239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269" y="2686472"/>
            <a:ext cx="4211980" cy="307877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254000" dist="38100" dir="4800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1" b="96912" l="8545" r="90000">
                        <a14:foregroundMark x1="83455" y1="81116" x2="83455" y2="81116"/>
                        <a14:foregroundMark x1="85091" y1="66033" x2="85091" y2="66033"/>
                        <a14:foregroundMark x1="84000" y1="63183" x2="84000" y2="63183"/>
                        <a14:foregroundMark x1="84545" y1="55819" x2="84545" y2="55819"/>
                        <a14:foregroundMark x1="15455" y1="51781" x2="15455" y2="51781"/>
                        <a14:backgroundMark x1="15455" y1="42637" x2="15455" y2="42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330" y="3206344"/>
            <a:ext cx="2095500" cy="32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7168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>
                <a:cs typeface="Arial Narrow"/>
              </a:rPr>
              <a:t>FortiGate Entry Level Series: Comparison</a:t>
            </a:r>
            <a:endParaRPr lang="en-US" b="0" i="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512412"/>
              </p:ext>
            </p:extLst>
          </p:nvPr>
        </p:nvGraphicFramePr>
        <p:xfrm>
          <a:off x="238173" y="1305884"/>
          <a:ext cx="8594026" cy="4807482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92540"/>
                <a:gridCol w="1183581"/>
                <a:gridCol w="1183581"/>
                <a:gridCol w="1183581"/>
                <a:gridCol w="1183581"/>
                <a:gridCol w="1183581"/>
                <a:gridCol w="1183581"/>
              </a:tblGrid>
              <a:tr h="21811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FG-30D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FG-60D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FG-70D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FG80D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FG-90D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FG-94D-POE</a:t>
                      </a:r>
                      <a:endParaRPr lang="en-US" sz="1300" dirty="0"/>
                    </a:p>
                  </a:txBody>
                  <a:tcPr anchor="ctr"/>
                </a:tc>
              </a:tr>
              <a:tr h="65359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800 / 800 / 800 </a:t>
                      </a:r>
                    </a:p>
                    <a:p>
                      <a:pPr algn="ctr"/>
                      <a:r>
                        <a:rPr lang="en-US" sz="1100" dirty="0" smtClean="0"/>
                        <a:t>Mbps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1.5 /1.5 /1.5</a:t>
                      </a:r>
                    </a:p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3.5 /3.5 /3.5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1.3 / 0.95 / 0.17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3.5 /3.5 /3.5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3.5 /3.5 /3.5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Gbps</a:t>
                      </a:r>
                    </a:p>
                  </a:txBody>
                  <a:tcPr anchor="ctr" horzOverflow="overflow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500,000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1.5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3,500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4,000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22, 000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4,000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200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8490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800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275 Mbps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30 / 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35 / 50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 / 65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250 / 500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 / 65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 / 65 Mbps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r>
                        <a:rPr lang="en-US" sz="1100" i="0" baseline="0" dirty="0" smtClean="0">
                          <a:solidFill>
                            <a:srgbClr val="36424A"/>
                          </a:solidFill>
                        </a:rPr>
                        <a:t> x GE RJ45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4x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26x GE RJ45, 24x FE POE,</a:t>
                      </a:r>
                    </a:p>
                    <a:p>
                      <a:pPr algn="ctr"/>
                      <a:r>
                        <a:rPr lang="en-US" sz="1100" dirty="0" smtClean="0"/>
                        <a:t>2 x GE SFP </a:t>
                      </a:r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GB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</a:p>
                  </a:txBody>
                  <a:tcPr anchor="ctr"/>
                </a:tc>
              </a:tr>
              <a:tr h="102229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WiFi, PoE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WiFi, PoE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WiFi, PoE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7362097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3520" y="274638"/>
            <a:ext cx="8229600" cy="466211"/>
          </a:xfrm>
        </p:spPr>
        <p:txBody>
          <a:bodyPr>
            <a:normAutofit/>
          </a:bodyPr>
          <a:lstStyle/>
          <a:p>
            <a:r>
              <a:rPr lang="en-US" b="0" i="0" dirty="0" smtClean="0"/>
              <a:t>FortiClient V5.2</a:t>
            </a:r>
            <a:endParaRPr lang="en-US" b="0" i="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203456" y="1103546"/>
            <a:ext cx="4637141" cy="46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b="1" dirty="0" smtClean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  <a:cs typeface="+mn-cs"/>
              </a:rPr>
              <a:t>New in 4.0 MR3</a:t>
            </a:r>
            <a:endParaRPr lang="en-GB" sz="2400" b="1" dirty="0">
              <a:solidFill>
                <a:srgbClr val="FFFFFF"/>
              </a:solidFill>
              <a:latin typeface="Arial Narrow" pitchFamily="34" charset="0"/>
              <a:ea typeface="ＭＳ Ｐゴシック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725986"/>
              </p:ext>
            </p:extLst>
          </p:nvPr>
        </p:nvGraphicFramePr>
        <p:xfrm>
          <a:off x="360350" y="1219485"/>
          <a:ext cx="8367250" cy="491601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62927"/>
                <a:gridCol w="1396242"/>
                <a:gridCol w="1536027"/>
                <a:gridCol w="1536027"/>
                <a:gridCol w="1536027"/>
              </a:tblGrid>
              <a:tr h="336008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Mac OSX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iOS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Android</a:t>
                      </a:r>
                      <a:endParaRPr lang="en-CA" dirty="0"/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IPSec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dk1"/>
                          </a:solidFill>
                        </a:rPr>
                        <a:t>Web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</a:rPr>
                        <a:t> Mode Only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2FA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Anti-Virus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Web Filtering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Optimization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ym typeface="Symbol"/>
                        </a:rPr>
                        <a:t>-</a:t>
                      </a:r>
                      <a:endParaRPr lang="en-CA" sz="14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 gridSpan="5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Registered for Central Management</a:t>
                      </a:r>
                      <a:endParaRPr kumimoji="0" lang="en-CA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Provisioning</a:t>
                      </a:r>
                      <a:endParaRPr kumimoji="0" lang="en-CA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Logging (to</a:t>
                      </a:r>
                      <a:r>
                        <a:rPr lang="en-US" sz="1400" baseline="0" dirty="0" smtClean="0"/>
                        <a:t> FMGR/FAZ</a:t>
                      </a:r>
                      <a:r>
                        <a:rPr lang="en-US" sz="1400" dirty="0" smtClean="0"/>
                        <a:t>)</a:t>
                      </a:r>
                      <a:endParaRPr lang="en-CA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Windows AD SSO Agent</a:t>
                      </a:r>
                      <a:endParaRPr lang="en-CA" sz="14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Application Firewall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Vulnerability Scanning &amp; Reporting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CA" sz="1400" b="0" dirty="0" smtClean="0"/>
                        <a:t>Custom Install</a:t>
                      </a:r>
                      <a:endParaRPr lang="en-CA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33400" y="6400800"/>
            <a:ext cx="175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Based on latest editions</a:t>
            </a:r>
          </a:p>
        </p:txBody>
      </p:sp>
    </p:spTree>
    <p:extLst>
      <p:ext uri="{BB962C8B-B14F-4D97-AF65-F5344CB8AC3E}">
        <p14:creationId xmlns:p14="http://schemas.microsoft.com/office/powerpoint/2010/main" val="13008168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Token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5835" y="2983344"/>
            <a:ext cx="990600" cy="73218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FortiToken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794985890"/>
      </p:ext>
    </p:extLst>
  </p:cSld>
  <p:clrMapOvr>
    <a:masterClrMapping/>
  </p:clrMapOvr>
  <p:transition xmlns:p14="http://schemas.microsoft.com/office/powerpoint/2010/main">
    <p:wipe dir="r"/>
  </p:transition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0672891"/>
              </p:ext>
            </p:extLst>
          </p:nvPr>
        </p:nvGraphicFramePr>
        <p:xfrm>
          <a:off x="0" y="2627079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Strong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IPSEC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Administrative Login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Captive Web Portal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802.1x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Web Application Access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SSO 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FortiGate (FOS4.3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FortiAuthenticator (FAC 1.4 and later)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Secure Seed Delivery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Online Via FortiGuard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Encrypted file on CD (FTK-200S)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In-house Seed Provisioning Tool (special order)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FortiToken</a:t>
            </a: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1837" y="3004458"/>
            <a:ext cx="2962159" cy="217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0204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 on Mobile </a:t>
            </a:r>
            <a:r>
              <a:rPr lang="en-US" sz="2000" b="1" dirty="0">
                <a:solidFill>
                  <a:srgbClr val="DC291E"/>
                </a:solidFill>
              </a:rPr>
              <a:t>D</a:t>
            </a:r>
            <a:r>
              <a:rPr lang="en-US" sz="2000" b="1" dirty="0" smtClean="0">
                <a:solidFill>
                  <a:srgbClr val="DC291E"/>
                </a:solidFill>
              </a:rPr>
              <a:t>evices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</a:t>
            </a:r>
            <a:r>
              <a:rPr lang="en-US" sz="1400" dirty="0" smtClean="0">
                <a:cs typeface="Arial" charset="0"/>
              </a:rPr>
              <a:t>Soft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FortiToken Mobile</a:t>
            </a:r>
            <a:endParaRPr lang="en-US" b="0" i="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9979" y="2639846"/>
            <a:ext cx="5324021" cy="3096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222511"/>
              </p:ext>
            </p:extLst>
          </p:nvPr>
        </p:nvGraphicFramePr>
        <p:xfrm>
          <a:off x="0" y="2623226"/>
          <a:ext cx="3256391" cy="332636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256391"/>
              </a:tblGrid>
              <a:tr h="134533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Highly</a:t>
                      </a:r>
                      <a:r>
                        <a:rPr lang="en-US" sz="1400" b="1" baseline="0" dirty="0" smtClean="0"/>
                        <a:t> Secure</a:t>
                      </a:r>
                      <a:endParaRPr lang="en-US" sz="1400" b="1" dirty="0" smtClean="0"/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Pin Protected</a:t>
                      </a:r>
                      <a:r>
                        <a:rPr lang="en-US" sz="1200" baseline="0" dirty="0" smtClean="0"/>
                        <a:t> App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Device Binding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 Narrow" pitchFamily="34" charset="0"/>
                        </a:rPr>
                        <a:t>Brute</a:t>
                      </a: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 Force Protection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Dynamic Seed Generation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Encrypted Seed Storage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850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FortiGate (FOS5.0 Beta 5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FortiAuthenticator (FAC 1.4 and later)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293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Device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iOS (iPhone,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iPad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iPod Touch)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Android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BlackBerry (TBD)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38911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nalyz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412" y="2943688"/>
            <a:ext cx="1098940" cy="81473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FortiAnalyzer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042913909"/>
      </p:ext>
    </p:extLst>
  </p:cSld>
  <p:clrMapOvr>
    <a:masterClrMapping/>
  </p:clrMapOvr>
  <p:transition xmlns:p14="http://schemas.microsoft.com/office/powerpoint/2010/main">
    <p:wipe dir="r"/>
  </p:transition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Reporting &amp; Analysis</a:t>
            </a:r>
          </a:p>
          <a:p>
            <a:pPr lvl="2"/>
            <a:r>
              <a:rPr lang="en-US" sz="1400" dirty="0" smtClean="0"/>
              <a:t>Logging, reporting and analysis from multiple Fortinet devices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FortiAnalyzer</a:t>
            </a:r>
            <a:endParaRPr lang="en-US" b="0" i="0" dirty="0"/>
          </a:p>
        </p:txBody>
      </p:sp>
      <p:pic>
        <p:nvPicPr>
          <p:cNvPr id="10" name="Picture 9" descr="FortiAnalyz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950" y="1361072"/>
            <a:ext cx="1563829" cy="1159390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518485"/>
              </p:ext>
            </p:extLst>
          </p:nvPr>
        </p:nvGraphicFramePr>
        <p:xfrm>
          <a:off x="0" y="2472177"/>
          <a:ext cx="4135902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135902"/>
              </a:tblGrid>
              <a:tr h="7774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Aggregated 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Singular View of all Fortinet Devices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Built-in Content Archiving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Malicious File Quarantine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80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Predefined  Summary &amp; Device Reports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Hundreds of Customizable Charts &amp; Graphs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4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Analysis &amp; Event Correlation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Network &amp; Log Analysis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31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Scalable Solution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and VM Versions Available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Collector/Analyzer Modes for Large Deployments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Logs/Sec Processing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 for Internal or External SQL Databases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94506" y="2937584"/>
            <a:ext cx="3635304" cy="1560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15450" y="4139765"/>
            <a:ext cx="3606222" cy="1589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9948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FortiAnalyzer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704191"/>
              </p:ext>
            </p:extLst>
          </p:nvPr>
        </p:nvGraphicFramePr>
        <p:xfrm>
          <a:off x="438861" y="1296873"/>
          <a:ext cx="8476542" cy="468567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1704"/>
                <a:gridCol w="1182473"/>
                <a:gridCol w="1182473"/>
                <a:gridCol w="1182473"/>
                <a:gridCol w="1182473"/>
                <a:gridCol w="1182473"/>
                <a:gridCol w="1182473"/>
              </a:tblGrid>
              <a:tr h="3102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FAZ-3000E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FAZ-3500E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59166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18 Mil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260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646087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10/100/100 ports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28959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1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1x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TB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4x 2TB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2x 2TB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12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8x 2TB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16 TB Max)</a:t>
                      </a:r>
                      <a:r>
                        <a:rPr lang="en-US" sz="1400" dirty="0" smtClean="0">
                          <a:latin typeface="+mn-lt"/>
                          <a:cs typeface="Arial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6x 1TB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24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1140154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Yes (mirrored)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33400" y="6400800"/>
            <a:ext cx="6477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aseline="30000" dirty="0"/>
              <a:t>* Only restricted to the hardware platform performance (e.g. there are no software licensing limitations)</a:t>
            </a:r>
          </a:p>
        </p:txBody>
      </p:sp>
    </p:spTree>
    <p:extLst>
      <p:ext uri="{BB962C8B-B14F-4D97-AF65-F5344CB8AC3E}">
        <p14:creationId xmlns:p14="http://schemas.microsoft.com/office/powerpoint/2010/main" val="4243545413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FortiAnalyzer-VM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222997"/>
              </p:ext>
            </p:extLst>
          </p:nvPr>
        </p:nvGraphicFramePr>
        <p:xfrm>
          <a:off x="438861" y="1296872"/>
          <a:ext cx="8145121" cy="275050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10456"/>
                <a:gridCol w="1286933"/>
                <a:gridCol w="1286933"/>
                <a:gridCol w="1286933"/>
                <a:gridCol w="1286933"/>
                <a:gridCol w="128693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FortiAnalyzer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FAZ-VM-GB25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FAZ-VM-GB100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+200 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+ 8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+16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676115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Manag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1012" y="2942324"/>
            <a:ext cx="1077899" cy="79913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FortiManager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6545592"/>
      </p:ext>
    </p:extLst>
  </p:cSld>
  <p:clrMapOvr>
    <a:masterClrMapping/>
  </p:clrMapOvr>
  <p:transition xmlns:p14="http://schemas.microsoft.com/office/powerpoint/2010/main">
    <p:wipe dir="r"/>
  </p:transition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795785"/>
              </p:ext>
            </p:extLst>
          </p:nvPr>
        </p:nvGraphicFramePr>
        <p:xfrm>
          <a:off x="-1" y="2567577"/>
          <a:ext cx="4428068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Administrative Domains (ADOMs)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Enables the primary ‘admin’ to create Virtual Management Domains containing devices for other administrators to monitor and manage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Hierarchical Objects &amp; Policy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Global Objects and Policies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Assign to ADOM or groups of ADOMS 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device configuration templates to quickly configure a new Fortinet appliance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Portal SDK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JSON-based API allows MSSPs to offer administrative web portals to customers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Management</a:t>
            </a:r>
            <a:br>
              <a:rPr lang="en-US" sz="2000" b="1" dirty="0" smtClean="0">
                <a:solidFill>
                  <a:srgbClr val="DC291E"/>
                </a:solidFill>
              </a:rPr>
            </a:br>
            <a:r>
              <a:rPr lang="en-US" sz="1400" dirty="0" smtClean="0"/>
              <a:t>Tools that effectively </a:t>
            </a:r>
            <a:r>
              <a:rPr lang="en-US" sz="1400" dirty="0"/>
              <a:t>manage any size Fortinet security infrastructure, from a few </a:t>
            </a:r>
            <a:r>
              <a:rPr lang="en-US" sz="1400" dirty="0" smtClean="0"/>
              <a:t>to </a:t>
            </a:r>
            <a:r>
              <a:rPr lang="en-US" sz="1400" dirty="0"/>
              <a:t>thousands of appliances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FortiManager</a:t>
            </a:r>
            <a:endParaRPr lang="en-US" b="0" i="0" dirty="0"/>
          </a:p>
        </p:txBody>
      </p:sp>
      <p:pic>
        <p:nvPicPr>
          <p:cNvPr id="9" name="Picture 8" descr="FortiManag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05" y="1340171"/>
            <a:ext cx="1605449" cy="1190248"/>
          </a:xfrm>
          <a:prstGeom prst="rect">
            <a:avLst/>
          </a:prstGeom>
        </p:spPr>
      </p:pic>
      <p:pic>
        <p:nvPicPr>
          <p:cNvPr id="11" name="Picture 7" descr="C:\Users\dfrey\Documents\PMM\Snapshots\FMG\400B\FMG-400B 4.2 System Settings-Dashboa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898" y="4059756"/>
            <a:ext cx="3003534" cy="1857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dfrey\Documents\PMM\Snapshots\FMG\400B\FMG-400B 4.2 Device Manager-Web Port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9006" y="4418777"/>
            <a:ext cx="2595563" cy="1408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C:\Users\dfrey\Documents\PMM\Snapshots\FMG\400B\FMG-400B 4.2 Device Manager-Fortigate (EMS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3164" y="4914254"/>
            <a:ext cx="3208337" cy="1185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228" y="5943260"/>
            <a:ext cx="17899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Capabilities varied by Models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8201089"/>
              </p:ext>
            </p:extLst>
          </p:nvPr>
        </p:nvGraphicFramePr>
        <p:xfrm>
          <a:off x="4715932" y="2567577"/>
          <a:ext cx="4428068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124994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Locally Hosted Security Content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Allows administrators better control over  security content updates and provides  improved response time for rating databases.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Run a local copy of AV, IPS, URL, A/S signature databases.*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58159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 Narrow"/>
              </a:rPr>
              <a:t>FortiGate Entry Level Series</a:t>
            </a:r>
            <a:r>
              <a:rPr lang="en-US" dirty="0" smtClean="0">
                <a:cs typeface="Arial Narrow"/>
              </a:rPr>
              <a:t>: </a:t>
            </a:r>
            <a:r>
              <a:rPr lang="en-US" dirty="0">
                <a:cs typeface="Arial Narrow"/>
              </a:rPr>
              <a:t>Comparison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826744"/>
              </p:ext>
            </p:extLst>
          </p:nvPr>
        </p:nvGraphicFramePr>
        <p:xfrm>
          <a:off x="221433" y="1155301"/>
          <a:ext cx="8541569" cy="4900811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27517"/>
                <a:gridCol w="1177929"/>
                <a:gridCol w="1177929"/>
                <a:gridCol w="1177929"/>
                <a:gridCol w="1177929"/>
                <a:gridCol w="1177929"/>
                <a:gridCol w="1324407"/>
              </a:tblGrid>
              <a:tr h="28727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FG-60D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FG-70D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FG80D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FG-90D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FG-94D-POE</a:t>
                      </a:r>
                    </a:p>
                  </a:txBody>
                  <a:tcPr anchor="ctr"/>
                </a:tc>
              </a:tr>
              <a:tr h="40217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Recommended #users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 smtClean="0">
                          <a:latin typeface="+mn-lt"/>
                        </a:rPr>
                        <a:t>1-5</a:t>
                      </a:r>
                      <a:endParaRPr lang="en-US" sz="1200" b="1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 smtClean="0">
                          <a:latin typeface="+mn-lt"/>
                        </a:rPr>
                        <a:t>5-25</a:t>
                      </a:r>
                      <a:endParaRPr lang="en-US" sz="1200" b="1" i="0" dirty="0">
                        <a:latin typeface="+mn-lt"/>
                      </a:endParaRPr>
                    </a:p>
                  </a:txBody>
                  <a:tcPr anchor="ctr" horzOverflow="overflow"/>
                </a:tc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20-50</a:t>
                      </a: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348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dk1"/>
                          </a:solidFill>
                        </a:rPr>
                        <a:t>Storage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315997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WiFi</a:t>
                      </a:r>
                      <a:r>
                        <a:rPr lang="en-US" sz="1100" b="1" baseline="0" dirty="0" smtClean="0">
                          <a:solidFill>
                            <a:srgbClr val="36424A"/>
                          </a:solidFill>
                        </a:rPr>
                        <a:t> Variant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600" dirty="0">
                        <a:solidFill>
                          <a:srgbClr val="36424A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315997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POE Variant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Zapf Dingbats"/>
                        </a:rPr>
                        <a:t> (1x GE)</a:t>
                      </a:r>
                      <a:endParaRPr lang="en-US" sz="12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Zapf Dingbats"/>
                        </a:rPr>
                        <a:t>(2x GE)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600" dirty="0">
                        <a:solidFill>
                          <a:srgbClr val="36424A"/>
                        </a:solidFill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6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Zapf Dingbats"/>
                        </a:rPr>
                        <a:t>(4x GE)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24x FE </a:t>
                      </a:r>
                      <a:endParaRPr lang="en-US" sz="1800" dirty="0">
                        <a:solidFill>
                          <a:srgbClr val="36424A"/>
                        </a:solidFill>
                      </a:endParaRPr>
                    </a:p>
                  </a:txBody>
                  <a:tcPr anchor="ctr" horzOverflow="overflow"/>
                </a:tc>
              </a:tr>
              <a:tr h="402178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dk1"/>
                          </a:solidFill>
                        </a:rPr>
                        <a:t>Firewall</a:t>
                      </a:r>
                      <a:r>
                        <a:rPr lang="en-US" sz="1100" b="1" baseline="0" dirty="0" smtClean="0">
                          <a:solidFill>
                            <a:schemeClr val="dk1"/>
                          </a:solidFill>
                        </a:rPr>
                        <a:t> &amp; VPN Performance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402178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UTM Performance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3363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Port Density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446E60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✔✔✔</a:t>
                      </a:r>
                      <a:endParaRPr lang="en-US" sz="1600" b="0" i="0" dirty="0" smtClean="0">
                        <a:solidFill>
                          <a:srgbClr val="446E60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591255">
                <a:tc rowSpan="3"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Ideal Use Cases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branch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o</a:t>
                      </a: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ffices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, Kiosks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branch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o</a:t>
                      </a: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ffices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branch offices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offices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branch offices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Small branch offices</a:t>
                      </a:r>
                    </a:p>
                  </a:txBody>
                  <a:tcPr anchor="ctr"/>
                </a:tc>
              </a:tr>
              <a:tr h="6631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Site-Site VPN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Site-Site VPN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Site-Site VPN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Limited VPN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Site-Site VPN, WAN opt.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Site-Site </a:t>
                      </a:r>
                      <a:b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</a:b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VPN, WAN </a:t>
                      </a:r>
                      <a:b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</a:b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opt.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  <a:tr h="71817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limited UTM &amp; features, central logging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limited UTM, central logging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UTM, </a:t>
                      </a:r>
                      <a:b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</a:b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central logging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Full UTM, </a:t>
                      </a:r>
                      <a:b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</a:b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central logging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UTM,</a:t>
                      </a:r>
                      <a:b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</a:b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local log &amp; reporting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UTM , high PoE ports desired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87680" y="6390640"/>
            <a:ext cx="23977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Available soon</a:t>
            </a:r>
          </a:p>
        </p:txBody>
      </p:sp>
    </p:spTree>
    <p:extLst>
      <p:ext uri="{BB962C8B-B14F-4D97-AF65-F5344CB8AC3E}">
        <p14:creationId xmlns:p14="http://schemas.microsoft.com/office/powerpoint/2010/main" val="73562826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52083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</a:t>
                      </a: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-4000E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FMG-5001A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8x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80 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GB Logs/Day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Locally Hosted Security Content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97255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FortiManager-VM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809099"/>
              </p:ext>
            </p:extLst>
          </p:nvPr>
        </p:nvGraphicFramePr>
        <p:xfrm>
          <a:off x="438861" y="1296872"/>
          <a:ext cx="8224869" cy="464284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9939"/>
                <a:gridCol w="1139155"/>
                <a:gridCol w="1139155"/>
                <a:gridCol w="1139155"/>
                <a:gridCol w="1139155"/>
                <a:gridCol w="1139155"/>
                <a:gridCol w="113915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FMG-VM-U-UG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 (default/Max)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 Logs/day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Virtual NICs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r>
                        <a:rPr lang="en-US" sz="1500" baseline="0" dirty="0" smtClean="0"/>
                        <a:t> / 4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80 GB / 16 TB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542038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952750"/>
            <a:ext cx="1143000" cy="85725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FortiSandbox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77148171"/>
      </p:ext>
    </p:extLst>
  </p:cSld>
  <p:clrMapOvr>
    <a:masterClrMapping/>
  </p:clrMapOvr>
  <p:transition xmlns:p14="http://schemas.microsoft.com/office/powerpoint/2010/main">
    <p:wipe dir="r"/>
  </p:transition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2212261"/>
              </p:ext>
            </p:extLst>
          </p:nvPr>
        </p:nvGraphicFramePr>
        <p:xfrm>
          <a:off x="0" y="2478840"/>
          <a:ext cx="3650536" cy="37695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 Threat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Multi-layered filtering with Code Emulator, AV engine, Cloud query and Virtual OS sandbox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Handles multiple file types, includes files that are encrypted or obfuscated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Examine files from various protocols, included those that uses SSL encryption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Operation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Receives file sample using integration with FortiGate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/FortiMail, sniffer mode and manual file uploads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cs typeface="HelveticaNeue Condensed"/>
                        </a:rPr>
                        <a:t>Capture files from remote locations using deployed FortiGates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Detailed analysis reports and real-time monitoring and alerting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Defense against APTs &amp; Unknown Threats</a:t>
            </a:r>
          </a:p>
          <a:p>
            <a:pPr lvl="2"/>
            <a:r>
              <a:rPr lang="en-US" sz="1200" dirty="0"/>
              <a:t>Advanced Threat </a:t>
            </a:r>
            <a:r>
              <a:rPr lang="en-US" sz="1200" dirty="0" smtClean="0"/>
              <a:t>Protection solution designed </a:t>
            </a:r>
            <a:r>
              <a:rPr lang="en-US" sz="1200" dirty="0"/>
              <a:t>to identify and help customers thwart the highly targeted and tailored attacks that increasingly bypass traditional defenses and lurk within networks. 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FortiSandbox</a:t>
            </a:r>
            <a:endParaRPr lang="en-US" b="0" i="0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249795"/>
            <a:ext cx="1828800" cy="1371600"/>
          </a:xfrm>
          <a:prstGeom prst="rect">
            <a:avLst/>
          </a:prstGeom>
        </p:spPr>
      </p:pic>
      <p:pic>
        <p:nvPicPr>
          <p:cNvPr id="33" name="Picture 32" descr="Cloud-Blu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114" y="2952978"/>
            <a:ext cx="1022016" cy="681774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HQ_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474" y="3452171"/>
            <a:ext cx="953558" cy="143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4" descr="FortiGate_Icon_2U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91" y="4238779"/>
            <a:ext cx="1273308" cy="89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" name="Elbow Connector 36"/>
          <p:cNvCxnSpPr>
            <a:stCxn id="35" idx="2"/>
          </p:cNvCxnSpPr>
          <p:nvPr/>
        </p:nvCxnSpPr>
        <p:spPr bwMode="auto">
          <a:xfrm rot="16200000" flipH="1">
            <a:off x="5533754" y="4877492"/>
            <a:ext cx="327398" cy="83341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1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42" name="TextBox 41"/>
          <p:cNvSpPr txBox="1"/>
          <p:nvPr/>
        </p:nvSpPr>
        <p:spPr>
          <a:xfrm>
            <a:off x="4165285" y="5621840"/>
            <a:ext cx="221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File Submission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5874776" y="4801790"/>
            <a:ext cx="1271289" cy="883552"/>
            <a:chOff x="4736709" y="3604167"/>
            <a:chExt cx="1271289" cy="883552"/>
          </a:xfrm>
        </p:grpSpPr>
        <p:pic>
          <p:nvPicPr>
            <p:cNvPr id="44" name="Picture 43" descr="2U_Lt-s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6709" y="3604167"/>
              <a:ext cx="1271289" cy="88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7636" y="3636818"/>
              <a:ext cx="762000" cy="5715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46" name="Picture 45" descr="Fortinet_Shield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296" y="3100806"/>
            <a:ext cx="351764" cy="444898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7" name="Elbow Connector 46"/>
          <p:cNvCxnSpPr/>
          <p:nvPr/>
        </p:nvCxnSpPr>
        <p:spPr bwMode="auto">
          <a:xfrm rot="5400000" flipH="1" flipV="1">
            <a:off x="6465244" y="3778575"/>
            <a:ext cx="2240245" cy="1202174"/>
          </a:xfrm>
          <a:prstGeom prst="bentConnector4">
            <a:avLst>
              <a:gd name="adj1" fmla="val 0"/>
              <a:gd name="adj2" fmla="val 119016"/>
            </a:avLst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4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48" name="Elbow Connector 47"/>
          <p:cNvCxnSpPr>
            <a:stCxn id="46" idx="1"/>
            <a:endCxn id="35" idx="0"/>
          </p:cNvCxnSpPr>
          <p:nvPr/>
        </p:nvCxnSpPr>
        <p:spPr bwMode="auto">
          <a:xfrm rot="10800000" flipV="1">
            <a:off x="5280746" y="3323255"/>
            <a:ext cx="1693551" cy="915524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3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7010400" y="4267200"/>
            <a:ext cx="1385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Malicious Analysis output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191000" y="2971800"/>
            <a:ext cx="31585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Latest AV Signature Update</a:t>
            </a:r>
          </a:p>
        </p:txBody>
      </p:sp>
      <p:cxnSp>
        <p:nvCxnSpPr>
          <p:cNvPr id="51" name="Elbow Connector 50"/>
          <p:cNvCxnSpPr/>
          <p:nvPr/>
        </p:nvCxnSpPr>
        <p:spPr bwMode="auto">
          <a:xfrm rot="5400000">
            <a:off x="6213729" y="4032548"/>
            <a:ext cx="1408617" cy="292651"/>
          </a:xfrm>
          <a:prstGeom prst="bentConnector3">
            <a:avLst>
              <a:gd name="adj1" fmla="val 451"/>
            </a:avLst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rgbClr val="446E60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pic>
        <p:nvPicPr>
          <p:cNvPr id="67" name="Picture 6" descr="Virus1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885" y="3766713"/>
            <a:ext cx="496455" cy="509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Oval 69"/>
          <p:cNvSpPr/>
          <p:nvPr/>
        </p:nvSpPr>
        <p:spPr bwMode="auto">
          <a:xfrm>
            <a:off x="6152259" y="5587205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>
                <a:solidFill>
                  <a:srgbClr val="FFFFFF"/>
                </a:solidFill>
                <a:latin typeface="Arial" charset="0"/>
              </a:rPr>
              <a:t>2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7042061" y="4267853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3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4355786" y="3005641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4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451285" y="5621840"/>
            <a:ext cx="221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Centralized File Analysis</a:t>
            </a:r>
          </a:p>
        </p:txBody>
      </p:sp>
      <p:sp>
        <p:nvSpPr>
          <p:cNvPr id="74" name="Oval 73"/>
          <p:cNvSpPr/>
          <p:nvPr/>
        </p:nvSpPr>
        <p:spPr bwMode="auto">
          <a:xfrm>
            <a:off x="4317685" y="562184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97793" y="4972989"/>
            <a:ext cx="443345" cy="443345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4546285" y="4936040"/>
            <a:ext cx="357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9862354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FortiSandbox Series 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283329"/>
              </p:ext>
            </p:extLst>
          </p:nvPr>
        </p:nvGraphicFramePr>
        <p:xfrm>
          <a:off x="466858" y="1355124"/>
          <a:ext cx="8296141" cy="222874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38342"/>
                <a:gridCol w="2467721"/>
                <a:gridCol w="2790078"/>
              </a:tblGrid>
              <a:tr h="299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FortiSandbox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FSA-1000D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FSA-3000D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VM Sandboxing (Files/Hour)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560</a:t>
                      </a:r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AV Scanning (Files/Hour)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15,000</a:t>
                      </a:r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Number of VMs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(</a:t>
                      </a:r>
                      <a:r>
                        <a:rPr lang="en-US" sz="1500" baseline="0" dirty="0" err="1" smtClean="0">
                          <a:latin typeface="+mn-lt"/>
                          <a:cs typeface="Arial"/>
                        </a:rPr>
                        <a:t>WinXP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, 32-bit)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22</a:t>
                      </a:r>
                      <a:endParaRPr lang="en-US" sz="1500" dirty="0"/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Number of VMs 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(Win7, 64-bit)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6x GE RJ45 ports, 2x GE SFP slots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dirty="0" smtClean="0"/>
                        <a:t>4x GE RJ45 ports, 2x GE SFP </a:t>
                      </a:r>
                      <a:r>
                        <a:rPr lang="en-US" sz="1500" dirty="0" smtClean="0"/>
                        <a:t>slots 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8025941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uthenticato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6499" y="2989455"/>
            <a:ext cx="1007573" cy="74060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FortiAuthenticator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743381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2402148"/>
              </p:ext>
            </p:extLst>
          </p:nvPr>
        </p:nvGraphicFramePr>
        <p:xfrm>
          <a:off x="0" y="2664435"/>
          <a:ext cx="3650536" cy="32582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Authentication and Authorization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RADIUS, LDAP, 802.1X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Two Factor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FortiToken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Tokenless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via SMS and email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800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Certificate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X.509 Certificate Signing, Certificate Revocation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Remote Device / Unattended Authentication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Fortinet Single Sign 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Directory Polling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RADIUS Integration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Authentication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600" dirty="0"/>
              <a:t>Identity Management, User Access Control and multi-factor identification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18" name="Picture 41" descr="FortiAccess_Icon-v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100" y="1267066"/>
            <a:ext cx="1725613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eeform 9"/>
          <p:cNvSpPr/>
          <p:nvPr/>
        </p:nvSpPr>
        <p:spPr bwMode="auto">
          <a:xfrm rot="17703980">
            <a:off x="7133680" y="2918701"/>
            <a:ext cx="118223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22" name="Picture 24" descr="User-Green-Male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429" y="2989015"/>
            <a:ext cx="5238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Laptop-Wireless_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567" y="3203327"/>
            <a:ext cx="928687" cy="72231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24" name="Picture 63" descr="2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8304" y="3360490"/>
            <a:ext cx="106680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eeform 15"/>
          <p:cNvSpPr/>
          <p:nvPr/>
        </p:nvSpPr>
        <p:spPr bwMode="auto">
          <a:xfrm flipH="1">
            <a:off x="6540833" y="3360890"/>
            <a:ext cx="154235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Freeform 16"/>
          <p:cNvSpPr/>
          <p:nvPr/>
        </p:nvSpPr>
        <p:spPr bwMode="auto">
          <a:xfrm rot="1102773">
            <a:off x="5026453" y="4060293"/>
            <a:ext cx="648745" cy="667916"/>
          </a:xfrm>
          <a:custGeom>
            <a:avLst/>
            <a:gdLst>
              <a:gd name="connsiteX0" fmla="*/ 0 w 1097280"/>
              <a:gd name="connsiteY0" fmla="*/ 0 h 388620"/>
              <a:gd name="connsiteX1" fmla="*/ 674370 w 1097280"/>
              <a:gd name="connsiteY1" fmla="*/ 91440 h 388620"/>
              <a:gd name="connsiteX2" fmla="*/ 1097280 w 1097280"/>
              <a:gd name="connsiteY2" fmla="*/ 388620 h 38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280" h="388620">
                <a:moveTo>
                  <a:pt x="0" y="0"/>
                </a:moveTo>
                <a:cubicBezTo>
                  <a:pt x="245745" y="13335"/>
                  <a:pt x="491490" y="26670"/>
                  <a:pt x="674370" y="91440"/>
                </a:cubicBezTo>
                <a:cubicBezTo>
                  <a:pt x="857250" y="156210"/>
                  <a:pt x="977265" y="272415"/>
                  <a:pt x="1097280" y="38862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7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04" y="3589090"/>
            <a:ext cx="677863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9" name="Picture 18" descr="Router_L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1504" y="4274890"/>
            <a:ext cx="779463" cy="5381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33" name="Picture 35" descr="Firewall-Typical_L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4704" y="4808290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74304" y="4503490"/>
            <a:ext cx="533400" cy="69215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5" name="Right Arrow 24"/>
          <p:cNvSpPr/>
          <p:nvPr/>
        </p:nvSpPr>
        <p:spPr bwMode="auto">
          <a:xfrm rot="3372343">
            <a:off x="7176540" y="4229308"/>
            <a:ext cx="655694" cy="1335266"/>
          </a:xfrm>
          <a:prstGeom prst="rightArrow">
            <a:avLst/>
          </a:prstGeom>
          <a:gradFill flip="none" rotWithShape="1">
            <a:gsLst>
              <a:gs pos="0">
                <a:srgbClr val="8488C4"/>
              </a:gs>
              <a:gs pos="0">
                <a:srgbClr val="8488C4"/>
              </a:gs>
              <a:gs pos="53000">
                <a:srgbClr val="D4DEFF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RightUp"/>
            <a:lightRig rig="threePt" dir="t"/>
          </a:scene3d>
        </p:spPr>
        <p:txBody>
          <a:bodyPr lIns="0" tIns="0" rIns="0" bIns="0" anchor="ctr"/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GB" sz="2000" dirty="0">
              <a:solidFill>
                <a:schemeClr val="accent2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3893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5504" y="3270002"/>
            <a:ext cx="114617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71217" y="5190877"/>
            <a:ext cx="533400" cy="69056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Freeform 27"/>
          <p:cNvSpPr/>
          <p:nvPr/>
        </p:nvSpPr>
        <p:spPr bwMode="auto">
          <a:xfrm rot="11861005" flipV="1">
            <a:off x="7084518" y="5134166"/>
            <a:ext cx="854012" cy="600874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41" name="Picture 3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7579" y="3128715"/>
            <a:ext cx="581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2" name="Picture 3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6204" y="48765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3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229" y="24000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3242" y="2666752"/>
            <a:ext cx="677862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38945" name="Text Box 28"/>
          <p:cNvSpPr txBox="1">
            <a:spLocks noChangeArrowheads="1"/>
          </p:cNvSpPr>
          <p:nvPr/>
        </p:nvSpPr>
        <p:spPr bwMode="auto">
          <a:xfrm>
            <a:off x="5965982" y="5708753"/>
            <a:ext cx="1040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000" dirty="0">
                <a:cs typeface="HelveticaNeue Condensed" charset="0"/>
              </a:rPr>
              <a:t>LDAP</a:t>
            </a:r>
            <a:br>
              <a:rPr lang="en-GB" sz="1000" dirty="0">
                <a:cs typeface="HelveticaNeue Condensed" charset="0"/>
              </a:rPr>
            </a:br>
            <a:r>
              <a:rPr lang="en-GB" sz="1000" dirty="0">
                <a:cs typeface="HelveticaNeue Condensed" charset="0"/>
              </a:rPr>
              <a:t>User Database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8068229" y="4571752"/>
            <a:ext cx="829929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Issuing CA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4220129" y="4190237"/>
            <a:ext cx="1033613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FortiToken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7505323" y="5682135"/>
            <a:ext cx="163867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FortiAuthenticator</a:t>
            </a:r>
          </a:p>
        </p:txBody>
      </p:sp>
      <p:grpSp>
        <p:nvGrpSpPr>
          <p:cNvPr id="38949" name="Group 65"/>
          <p:cNvGrpSpPr>
            <a:grpSpLocks/>
          </p:cNvGrpSpPr>
          <p:nvPr/>
        </p:nvGrpSpPr>
        <p:grpSpPr bwMode="auto">
          <a:xfrm>
            <a:off x="7703104" y="4987677"/>
            <a:ext cx="1066800" cy="741363"/>
            <a:chOff x="7980814" y="4559438"/>
            <a:chExt cx="1066800" cy="741363"/>
          </a:xfrm>
        </p:grpSpPr>
        <p:pic>
          <p:nvPicPr>
            <p:cNvPr id="38951" name="Picture 63" descr="2U_L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14" y="4559438"/>
              <a:ext cx="1066800" cy="74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 descr="C:\Users\cwindsor\Desktop\FortiAuthenticator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8200" y="4606093"/>
              <a:ext cx="601058" cy="441803"/>
            </a:xfrm>
            <a:prstGeom prst="rect">
              <a:avLst/>
            </a:prstGeom>
            <a:noFill/>
            <a:scene3d>
              <a:camera prst="isometricBottomDown"/>
              <a:lightRig rig="threePt" dir="t"/>
            </a:scene3d>
          </p:spPr>
        </p:pic>
      </p:grpSp>
      <p:pic>
        <p:nvPicPr>
          <p:cNvPr id="41" name="Picture 40" descr="MobilePhone_Lt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69304" y="3463677"/>
            <a:ext cx="369888" cy="76835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FortiAuthenticator </a:t>
            </a:r>
            <a:endParaRPr lang="en-US" b="0" i="0" dirty="0"/>
          </a:p>
        </p:txBody>
      </p:sp>
      <p:pic>
        <p:nvPicPr>
          <p:cNvPr id="33" name="Picture 32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836" y="5756296"/>
            <a:ext cx="213020" cy="151969"/>
          </a:xfrm>
          <a:prstGeom prst="rect">
            <a:avLst/>
          </a:prstGeom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307" y="4271159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0097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892261"/>
              </p:ext>
            </p:extLst>
          </p:nvPr>
        </p:nvGraphicFramePr>
        <p:xfrm>
          <a:off x="438861" y="1296872"/>
          <a:ext cx="8224868" cy="439642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59472"/>
                <a:gridCol w="1591349"/>
                <a:gridCol w="1591349"/>
                <a:gridCol w="1591349"/>
                <a:gridCol w="159134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FAC-1000D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FAC-3000D</a:t>
                      </a: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2,500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Gbps, 2x GE SPF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76742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08554"/>
              </p:ext>
            </p:extLst>
          </p:nvPr>
        </p:nvGraphicFramePr>
        <p:xfrm>
          <a:off x="438861" y="1296872"/>
          <a:ext cx="8224869" cy="41864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18104"/>
                <a:gridCol w="1261353"/>
                <a:gridCol w="1261353"/>
                <a:gridCol w="1261353"/>
                <a:gridCol w="1261353"/>
                <a:gridCol w="126135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 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+100,000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+20,000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 (Min/Max)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/ 4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60 GB / 2 TB</a:t>
                      </a:r>
                      <a:endParaRPr lang="en-US" sz="1500" baseline="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FortiAuthenticator-VM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919908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DDoS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385" y="2982000"/>
            <a:ext cx="993584" cy="73662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err="1" smtClean="0"/>
              <a:t>FortiDDOS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2591240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628891"/>
              </p:ext>
            </p:extLst>
          </p:nvPr>
        </p:nvGraphicFramePr>
        <p:xfrm>
          <a:off x="452826" y="1423857"/>
          <a:ext cx="8310173" cy="308074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70168"/>
                <a:gridCol w="1913335"/>
                <a:gridCol w="1913335"/>
                <a:gridCol w="1913335"/>
              </a:tblGrid>
              <a:tr h="446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FWF30D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FWF90D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Thick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Wireless Controller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#of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WiFi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radios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Std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wireless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association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rate total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SSID’s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(incl. </a:t>
                      </a: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reserved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 (Total/ Local Bridge)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 16</a:t>
                      </a:r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>
                <a:cs typeface="Arial Narrow"/>
              </a:rPr>
              <a:t>FortiGate Entry Level Series: Comparison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051167706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8439657"/>
              </p:ext>
            </p:extLst>
          </p:nvPr>
        </p:nvGraphicFramePr>
        <p:xfrm>
          <a:off x="0" y="2508130"/>
          <a:ext cx="3399692" cy="36613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Rate Based Detection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protection using ASIC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Self Learning Baseline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Ease Maintenance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Maintain appropriate protection dynamically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Signature Free Defense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based protection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Inline Full Transparent Mode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No MAC address changes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Granular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Multiple thresholds to detect subtle changes and provide rapid mitigation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Hardware Accelerated </a:t>
            </a:r>
            <a:r>
              <a:rPr lang="en-US" sz="2000" b="1" dirty="0" err="1">
                <a:solidFill>
                  <a:srgbClr val="DC291E"/>
                </a:solidFill>
              </a:rPr>
              <a:t>DDoS</a:t>
            </a:r>
            <a:r>
              <a:rPr lang="en-US" sz="2000" b="1" dirty="0">
                <a:solidFill>
                  <a:srgbClr val="DC291E"/>
                </a:solidFill>
              </a:rPr>
              <a:t> Defense</a:t>
            </a:r>
          </a:p>
          <a:p>
            <a:pPr lvl="2"/>
            <a:r>
              <a:rPr lang="en-US" sz="2000" dirty="0">
                <a:cs typeface="Arial" charset="0"/>
              </a:rPr>
              <a:t>Intent Based Protection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FortiDDoS</a:t>
            </a:r>
            <a:endParaRPr lang="en-US" b="0" i="0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6725994" y="375101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Straight Connector 42"/>
          <p:cNvCxnSpPr/>
          <p:nvPr/>
        </p:nvCxnSpPr>
        <p:spPr>
          <a:xfrm>
            <a:off x="6725994" y="415106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4" name="Picture 43" descr="Cloud-Tea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5744" y="3260480"/>
            <a:ext cx="1665287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14300" dir="5400000" sx="89999" sy="-19000" rotWithShape="0">
              <a:srgbClr val="000000">
                <a:alpha val="20000"/>
              </a:srgbClr>
            </a:outerShdw>
          </a:effectLst>
        </p:spPr>
      </p:pic>
      <p:sp>
        <p:nvSpPr>
          <p:cNvPr id="45" name="TextBox 61"/>
          <p:cNvSpPr txBox="1">
            <a:spLocks noChangeArrowheads="1"/>
          </p:cNvSpPr>
          <p:nvPr/>
        </p:nvSpPr>
        <p:spPr bwMode="auto">
          <a:xfrm>
            <a:off x="5186119" y="3231905"/>
            <a:ext cx="123825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300" b="1" dirty="0" smtClean="0">
                <a:solidFill>
                  <a:srgbClr val="595959"/>
                </a:solidFill>
              </a:rPr>
              <a:t>FortiDDoS</a:t>
            </a:r>
            <a:endParaRPr lang="en-US" sz="1300" b="1" dirty="0">
              <a:solidFill>
                <a:srgbClr val="595959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37156" y="3008068"/>
            <a:ext cx="1866900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Web Hosting Center</a:t>
            </a:r>
          </a:p>
        </p:txBody>
      </p:sp>
      <p:pic>
        <p:nvPicPr>
          <p:cNvPr id="47" name="Picture 46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7131" y="39304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8" name="Picture 47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7619" y="4033593"/>
            <a:ext cx="26828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9" name="Picture 48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181" y="3751018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0" name="Picture 49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0081" y="38542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1" name="Picture 50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744" y="3414468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2" name="Picture 51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6644" y="3519243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sp>
        <p:nvSpPr>
          <p:cNvPr id="53" name="TextBox 72"/>
          <p:cNvSpPr txBox="1">
            <a:spLocks noChangeArrowheads="1"/>
          </p:cNvSpPr>
          <p:nvPr/>
        </p:nvSpPr>
        <p:spPr bwMode="auto">
          <a:xfrm>
            <a:off x="6357694" y="435585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Firewall</a:t>
            </a:r>
          </a:p>
        </p:txBody>
      </p:sp>
      <p:sp>
        <p:nvSpPr>
          <p:cNvPr id="54" name="Explosion 1 53"/>
          <p:cNvSpPr/>
          <p:nvPr/>
        </p:nvSpPr>
        <p:spPr>
          <a:xfrm>
            <a:off x="4921006" y="3751018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55" name="Straight Connector 82"/>
          <p:cNvCxnSpPr>
            <a:cxnSpLocks noChangeShapeType="1"/>
          </p:cNvCxnSpPr>
          <p:nvPr/>
        </p:nvCxnSpPr>
        <p:spPr bwMode="auto">
          <a:xfrm>
            <a:off x="6826494" y="5491773"/>
            <a:ext cx="536575" cy="0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83"/>
          <p:cNvSpPr txBox="1">
            <a:spLocks noChangeArrowheads="1"/>
          </p:cNvSpPr>
          <p:nvPr/>
        </p:nvSpPr>
        <p:spPr bwMode="auto">
          <a:xfrm>
            <a:off x="7323382" y="5193323"/>
            <a:ext cx="1420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595959"/>
                </a:solidFill>
              </a:rPr>
              <a:t>Legitimate Traffic</a:t>
            </a:r>
          </a:p>
          <a:p>
            <a:pPr eaLnBrk="1" hangingPunct="1"/>
            <a:r>
              <a:rPr lang="en-US" sz="1200">
                <a:solidFill>
                  <a:srgbClr val="595959"/>
                </a:solidFill>
              </a:rPr>
              <a:t>Malicious Traffic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6826494" y="5337786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58" name="Group 48"/>
          <p:cNvGrpSpPr>
            <a:grpSpLocks/>
          </p:cNvGrpSpPr>
          <p:nvPr/>
        </p:nvGrpSpPr>
        <p:grpSpPr bwMode="auto">
          <a:xfrm>
            <a:off x="3322632" y="2463555"/>
            <a:ext cx="1679575" cy="1004888"/>
            <a:chOff x="1257418" y="2104006"/>
            <a:chExt cx="1825087" cy="1227035"/>
          </a:xfrm>
        </p:grpSpPr>
        <p:pic>
          <p:nvPicPr>
            <p:cNvPr id="59" name="Picture 58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57418" y="2104006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0" name="TextBox 59"/>
            <p:cNvSpPr txBox="1"/>
            <p:nvPr/>
          </p:nvSpPr>
          <p:spPr>
            <a:xfrm>
              <a:off x="1728352" y="2516895"/>
              <a:ext cx="883218" cy="4884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1</a:t>
              </a:r>
            </a:p>
          </p:txBody>
        </p:sp>
      </p:grpSp>
      <p:cxnSp>
        <p:nvCxnSpPr>
          <p:cNvPr id="61" name="Shape 64"/>
          <p:cNvCxnSpPr/>
          <p:nvPr/>
        </p:nvCxnSpPr>
        <p:spPr bwMode="auto">
          <a:xfrm rot="5400000" flipH="1" flipV="1">
            <a:off x="5061500" y="3002511"/>
            <a:ext cx="477838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hape 65"/>
          <p:cNvCxnSpPr/>
          <p:nvPr/>
        </p:nvCxnSpPr>
        <p:spPr bwMode="auto">
          <a:xfrm rot="16200000" flipH="1">
            <a:off x="5133731" y="2196855"/>
            <a:ext cx="333375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Shape 92"/>
          <p:cNvCxnSpPr>
            <a:cxnSpLocks noChangeShapeType="1"/>
          </p:cNvCxnSpPr>
          <p:nvPr/>
        </p:nvCxnSpPr>
        <p:spPr bwMode="auto">
          <a:xfrm flipV="1">
            <a:off x="3749431" y="4024068"/>
            <a:ext cx="1239838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4" name="Group 47"/>
          <p:cNvGrpSpPr>
            <a:grpSpLocks/>
          </p:cNvGrpSpPr>
          <p:nvPr/>
        </p:nvGrpSpPr>
        <p:grpSpPr bwMode="auto">
          <a:xfrm>
            <a:off x="3381246" y="4305055"/>
            <a:ext cx="1679575" cy="1006475"/>
            <a:chOff x="1349434" y="4438889"/>
            <a:chExt cx="1825087" cy="1227035"/>
          </a:xfrm>
        </p:grpSpPr>
        <p:pic>
          <p:nvPicPr>
            <p:cNvPr id="65" name="Picture 64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49434" y="4438889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6" name="TextBox 65"/>
            <p:cNvSpPr txBox="1"/>
            <p:nvPr/>
          </p:nvSpPr>
          <p:spPr>
            <a:xfrm>
              <a:off x="1820368" y="4851127"/>
              <a:ext cx="883218" cy="4877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2</a:t>
              </a:r>
            </a:p>
          </p:txBody>
        </p:sp>
      </p:grpSp>
      <p:cxnSp>
        <p:nvCxnSpPr>
          <p:cNvPr id="67" name="Shape 92"/>
          <p:cNvCxnSpPr>
            <a:cxnSpLocks noChangeShapeType="1"/>
          </p:cNvCxnSpPr>
          <p:nvPr/>
        </p:nvCxnSpPr>
        <p:spPr bwMode="auto">
          <a:xfrm>
            <a:off x="3747844" y="3406530"/>
            <a:ext cx="1238250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8" name="Picture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469" y="3517655"/>
            <a:ext cx="13858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9" name="Picture 68" descr="FortiGate_Icon_1U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2144" y="3643068"/>
            <a:ext cx="116205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irewall-Typical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444" y="3593855"/>
            <a:ext cx="504825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5400000" rotWithShape="0">
              <a:srgbClr val="000000">
                <a:alpha val="42999"/>
              </a:srgbClr>
            </a:outerShdw>
          </a:effectLst>
        </p:spPr>
      </p:pic>
      <p:pic>
        <p:nvPicPr>
          <p:cNvPr id="71" name="Picture 1" descr="FortiDDoS_Ic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384" y="1213340"/>
            <a:ext cx="18288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309" y="3302591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0994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122595"/>
              </p:ext>
            </p:extLst>
          </p:nvPr>
        </p:nvGraphicFramePr>
        <p:xfrm>
          <a:off x="438861" y="1296872"/>
          <a:ext cx="8191594" cy="37648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56378"/>
                <a:gridCol w="1483804"/>
                <a:gridCol w="1483804"/>
                <a:gridCol w="1483804"/>
                <a:gridCol w="1483804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b="1" i="0" dirty="0" smtClean="0">
                          <a:latin typeface="Arial" charset="0"/>
                          <a:ea typeface="ＭＳ Ｐゴシック" charset="0"/>
                        </a:rPr>
                        <a:t>FortiDDoS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FDD-400B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FDD-800B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FDD-1000B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 (Full Duplex)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12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24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Simultaneous Connections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3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 Mil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Session Setup/Teardown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300,000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600,000 / Second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8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8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 LAN Interfaces (Copper/SFP), </a:t>
                      </a:r>
                    </a:p>
                    <a:p>
                      <a:pPr algn="ctr"/>
                      <a:r>
                        <a:rPr lang="en-US" sz="1500" dirty="0" smtClean="0"/>
                        <a:t>8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16x LAN &amp; WAN 10GE SFP/+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16x LAN &amp; WAN 10GE SFP/+,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 LAN</a:t>
                      </a:r>
                      <a:r>
                        <a:rPr lang="en-US" sz="1500" baseline="0" dirty="0" smtClean="0"/>
                        <a:t> &amp; </a:t>
                      </a:r>
                      <a:r>
                        <a:rPr lang="en-US" sz="1500" dirty="0" smtClean="0"/>
                        <a:t>WAN bypass 10GE SFP/+ 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latin typeface="Arial" charset="0"/>
                <a:ea typeface="ＭＳ Ｐゴシック" charset="0"/>
              </a:rPr>
              <a:t>FortiDDoS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539304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Mail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7175" y="2979562"/>
            <a:ext cx="1041735" cy="82620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FortiMail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04288661"/>
      </p:ext>
    </p:extLst>
  </p:cSld>
  <p:clrMapOvr>
    <a:masterClrMapping/>
  </p:clrMapOvr>
  <p:transition xmlns:p14="http://schemas.microsoft.com/office/powerpoint/2010/main">
    <p:wipe dir="r"/>
  </p:transition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Messaging Security </a:t>
            </a:r>
            <a:endParaRPr lang="en-US" sz="2000" b="1" dirty="0" smtClean="0">
              <a:solidFill>
                <a:srgbClr val="DC291E"/>
              </a:solidFill>
            </a:endParaRPr>
          </a:p>
          <a:p>
            <a:pPr lvl="2"/>
            <a:r>
              <a:rPr lang="en-US" sz="1400" dirty="0" smtClean="0"/>
              <a:t>Advanced </a:t>
            </a:r>
            <a:r>
              <a:rPr lang="en-US" sz="1400" dirty="0" err="1"/>
              <a:t>antispam</a:t>
            </a:r>
            <a:r>
              <a:rPr lang="en-US" sz="1400" dirty="0"/>
              <a:t> and antivirus filtering capabilities, with extensive quarantine and archiving </a:t>
            </a:r>
            <a:r>
              <a:rPr lang="en-US" sz="1400" dirty="0" smtClean="0"/>
              <a:t>capabilities.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0" name="Picture 29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669" y="2703109"/>
            <a:ext cx="2338762" cy="15723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830" y="5453250"/>
            <a:ext cx="990470" cy="756345"/>
          </a:xfrm>
          <a:prstGeom prst="rect">
            <a:avLst/>
          </a:prstGeom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485210"/>
              </p:ext>
            </p:extLst>
          </p:nvPr>
        </p:nvGraphicFramePr>
        <p:xfrm>
          <a:off x="0" y="2614138"/>
          <a:ext cx="3650536" cy="3471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10380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Specialized messaging security system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Advanced, bi-directional filtering prevents spread of spam, viruses, phishing, worms, and spyware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4797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deployment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Transparent, Gateway, and Server modes that adapts to organizational needs and budget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208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Identity based encryption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Secure, encrypted communication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02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Email archiving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On-box archiving facilitates policy and regulatory compliance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FortiMail</a:t>
            </a:r>
          </a:p>
        </p:txBody>
      </p:sp>
      <p:pic>
        <p:nvPicPr>
          <p:cNvPr id="8" name="Picture 7" descr="FortiMail_Icon_Ft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560" y="1338330"/>
            <a:ext cx="1608363" cy="1275599"/>
          </a:xfrm>
          <a:prstGeom prst="rect">
            <a:avLst/>
          </a:prstGeom>
        </p:spPr>
      </p:pic>
      <p:pic>
        <p:nvPicPr>
          <p:cNvPr id="9" name="Picture 10" descr="TollyUpToSpec-hiResoluti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5759" y="5489309"/>
            <a:ext cx="543662" cy="59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 descr="C:\Documents and Settings\pbedwell\My Documents\Marketing_Team\Logos\ICSA_Cert_Anti-Virus_2C_300DPI_825x56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04972" y="5482420"/>
            <a:ext cx="839467" cy="7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 descr="C:\Documents and Settings\pbedwell\My Documents\Marketing_Team\Logos\VB100-August0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6856" y="5415902"/>
            <a:ext cx="438397" cy="64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0824" y="456602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5297993" y="436641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pic>
        <p:nvPicPr>
          <p:cNvPr id="18" name="Picture 17" descr="FortiMail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104" y="3974165"/>
            <a:ext cx="927572" cy="578628"/>
          </a:xfrm>
          <a:prstGeom prst="rect">
            <a:avLst/>
          </a:prstGeom>
        </p:spPr>
      </p:pic>
      <p:cxnSp>
        <p:nvCxnSpPr>
          <p:cNvPr id="21" name="Straight Connector 26"/>
          <p:cNvCxnSpPr>
            <a:cxnSpLocks noChangeShapeType="1"/>
          </p:cNvCxnSpPr>
          <p:nvPr/>
        </p:nvCxnSpPr>
        <p:spPr bwMode="auto">
          <a:xfrm>
            <a:off x="7094655" y="3865470"/>
            <a:ext cx="673134" cy="388503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 type="none"/>
            <a:tailEnd type="triangle"/>
          </a:ln>
        </p:spPr>
      </p:cxnSp>
      <p:pic>
        <p:nvPicPr>
          <p:cNvPr id="23" name="Picture 30" descr="WebAppServer_Lt_vF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3205" y="2975263"/>
            <a:ext cx="509158" cy="65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1" descr="Router_Lt_vF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59082" y="348151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Line 113"/>
          <p:cNvSpPr>
            <a:spLocks noChangeShapeType="1"/>
          </p:cNvSpPr>
          <p:nvPr/>
        </p:nvSpPr>
        <p:spPr bwMode="auto">
          <a:xfrm flipV="1">
            <a:off x="6326651" y="389319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9" name="Line 113"/>
          <p:cNvSpPr>
            <a:spLocks noChangeShapeType="1"/>
          </p:cNvSpPr>
          <p:nvPr/>
        </p:nvSpPr>
        <p:spPr bwMode="auto">
          <a:xfrm flipV="1">
            <a:off x="7116889" y="3434869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5" name="Group 35"/>
          <p:cNvGrpSpPr/>
          <p:nvPr/>
        </p:nvGrpSpPr>
        <p:grpSpPr>
          <a:xfrm flipH="1">
            <a:off x="7194715" y="4201930"/>
            <a:ext cx="1310797" cy="745888"/>
            <a:chOff x="2627557" y="3610654"/>
            <a:chExt cx="1753736" cy="1189229"/>
          </a:xfrm>
        </p:grpSpPr>
        <p:pic>
          <p:nvPicPr>
            <p:cNvPr id="37" name="Picture 36" descr="LAN_Lt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38" name="Picture 37" descr="User-Exec-Female_Rt-s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39" name="Picture 38" descr="User-Exec-Male_Rt-s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41" name="TextBox 67"/>
          <p:cNvSpPr txBox="1">
            <a:spLocks noChangeArrowheads="1"/>
          </p:cNvSpPr>
          <p:nvPr/>
        </p:nvSpPr>
        <p:spPr bwMode="auto">
          <a:xfrm>
            <a:off x="6598135" y="2962065"/>
            <a:ext cx="6264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Mail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sp>
        <p:nvSpPr>
          <p:cNvPr id="42" name="TextBox 62"/>
          <p:cNvSpPr txBox="1">
            <a:spLocks noChangeArrowheads="1"/>
          </p:cNvSpPr>
          <p:nvPr/>
        </p:nvSpPr>
        <p:spPr bwMode="auto">
          <a:xfrm>
            <a:off x="4905547" y="3858683"/>
            <a:ext cx="8258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FortiMail</a:t>
            </a:r>
            <a:endParaRPr lang="en-US" sz="12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44" name="Picture 43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441" y="392981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0737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FortiMail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387669"/>
              </p:ext>
            </p:extLst>
          </p:nvPr>
        </p:nvGraphicFramePr>
        <p:xfrm>
          <a:off x="438861" y="1296872"/>
          <a:ext cx="8247939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64687"/>
                <a:gridCol w="1595813"/>
                <a:gridCol w="1595813"/>
                <a:gridCol w="1595813"/>
                <a:gridCol w="159581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Routing*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76,000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150,000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680,000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*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58,000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GE SFP Slots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2TB (Opt. 12TB)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715000" y="5791200"/>
            <a:ext cx="3048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Based on 100KB message size, no queuing</a:t>
            </a:r>
          </a:p>
        </p:txBody>
      </p:sp>
    </p:spTree>
    <p:extLst>
      <p:ext uri="{BB962C8B-B14F-4D97-AF65-F5344CB8AC3E}">
        <p14:creationId xmlns:p14="http://schemas.microsoft.com/office/powerpoint/2010/main" val="3482464205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FortiMail-VM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893035"/>
              </p:ext>
            </p:extLst>
          </p:nvPr>
        </p:nvGraphicFramePr>
        <p:xfrm>
          <a:off x="438861" y="1296872"/>
          <a:ext cx="8172351" cy="496288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48076"/>
                <a:gridCol w="1324855"/>
                <a:gridCol w="1324855"/>
                <a:gridCol w="1324855"/>
                <a:gridCol w="1324855"/>
                <a:gridCol w="132485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3,600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306,000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675,000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2,700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225,000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585,000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vCPU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supported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vNICs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4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8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Memory required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8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16 GB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7922080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We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8616" y="2978013"/>
            <a:ext cx="1018854" cy="755357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FortiWeb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38358983"/>
      </p:ext>
    </p:extLst>
  </p:cSld>
  <p:clrMapOvr>
    <a:masterClrMapping/>
  </p:clrMapOvr>
  <p:transition xmlns:p14="http://schemas.microsoft.com/office/powerpoint/2010/main">
    <p:wipe dir="r"/>
  </p:transition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0360773"/>
              </p:ext>
            </p:extLst>
          </p:nvPr>
        </p:nvGraphicFramePr>
        <p:xfrm>
          <a:off x="0" y="2664435"/>
          <a:ext cx="3650536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Application Firewall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Aids in PCI DSS 6.6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Protection against OWASP Top 10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layer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DDoS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 Learn security profiles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Geo IP data analysis and security</a:t>
                      </a:r>
                      <a:endParaRPr kumimoji="0" lang="en-US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Vulnerability Scanner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Scans, analyzes and detects web application vulnerabilities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Delivery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Assures availability and accelerates performance of critical web applications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Application Security </a:t>
            </a:r>
          </a:p>
          <a:p>
            <a:pPr lvl="2"/>
            <a:r>
              <a:rPr lang="en-US" sz="1400" dirty="0"/>
              <a:t>Web application firewall to protect, balance, and accelerate web </a:t>
            </a:r>
            <a:r>
              <a:rPr lang="en-US" sz="1400" dirty="0" smtClean="0"/>
              <a:t>applications.</a:t>
            </a:r>
            <a:endParaRPr lang="en-US" sz="1400" dirty="0"/>
          </a:p>
          <a:p>
            <a:pPr lvl="2"/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2" name="Picture 31" descr="FortiWeb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17" y="1278167"/>
            <a:ext cx="1684846" cy="1249110"/>
          </a:xfrm>
          <a:prstGeom prst="rect">
            <a:avLst/>
          </a:prstGeom>
        </p:spPr>
      </p:pic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FortiWeb</a:t>
            </a:r>
          </a:p>
        </p:txBody>
      </p:sp>
      <p:pic>
        <p:nvPicPr>
          <p:cNvPr id="8" name="Picture 7" descr="ICSA_Labs_WebAppFirewall_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3677" y="5538632"/>
            <a:ext cx="1300992" cy="524011"/>
          </a:xfrm>
          <a:prstGeom prst="rect">
            <a:avLst/>
          </a:prstGeom>
        </p:spPr>
      </p:pic>
      <p:pic>
        <p:nvPicPr>
          <p:cNvPr id="9" name="Picture 8" descr="Cloud-Tea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4929" y="2252909"/>
            <a:ext cx="2362867" cy="1588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11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8863" y="2413000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26"/>
          <p:cNvCxnSpPr>
            <a:cxnSpLocks noChangeShapeType="1"/>
          </p:cNvCxnSpPr>
          <p:nvPr/>
        </p:nvCxnSpPr>
        <p:spPr bwMode="auto">
          <a:xfrm>
            <a:off x="7280275" y="2743200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2" name="Picture 29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0" y="2495550"/>
            <a:ext cx="31591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0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2550" y="2595563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1" descr="WebAppServer_Lt_vF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5" y="2749550"/>
            <a:ext cx="31908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2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841625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1" descr="Router_Lt_vF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70713" y="304800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2455" y="413251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Line 113"/>
          <p:cNvSpPr>
            <a:spLocks noChangeShapeType="1"/>
          </p:cNvSpPr>
          <p:nvPr/>
        </p:nvSpPr>
        <p:spPr bwMode="auto">
          <a:xfrm flipV="1">
            <a:off x="5709624" y="393290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9" name="Line 113"/>
          <p:cNvSpPr>
            <a:spLocks noChangeShapeType="1"/>
          </p:cNvSpPr>
          <p:nvPr/>
        </p:nvSpPr>
        <p:spPr bwMode="auto">
          <a:xfrm flipV="1">
            <a:off x="6738282" y="345968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Line 113"/>
          <p:cNvSpPr>
            <a:spLocks noChangeShapeType="1"/>
          </p:cNvSpPr>
          <p:nvPr/>
        </p:nvSpPr>
        <p:spPr bwMode="auto">
          <a:xfrm flipV="1">
            <a:off x="7676536" y="3057832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  <a:scene3d>
            <a:camera prst="orthographicFront">
              <a:rot lat="900000" lon="0" rev="300000"/>
            </a:camera>
            <a:lightRig rig="threePt" dir="t"/>
          </a:scene3d>
        </p:spPr>
        <p:txBody>
          <a:bodyPr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1" name="Line 113"/>
          <p:cNvSpPr>
            <a:spLocks noChangeShapeType="1"/>
          </p:cNvSpPr>
          <p:nvPr/>
        </p:nvSpPr>
        <p:spPr bwMode="auto">
          <a:xfrm flipV="1">
            <a:off x="7420896" y="2915264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22" name="Picture 21" descr="FortiWeb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876" y="3518719"/>
            <a:ext cx="981875" cy="609600"/>
          </a:xfrm>
          <a:prstGeom prst="rect">
            <a:avLst/>
          </a:prstGeom>
        </p:spPr>
      </p:pic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6716289" y="4113933"/>
            <a:ext cx="849035" cy="27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444F51"/>
                </a:solidFill>
                <a:latin typeface="Helvetica" charset="0"/>
              </a:rPr>
              <a:t>FortiWeb</a:t>
            </a:r>
          </a:p>
        </p:txBody>
      </p:sp>
      <p:sp>
        <p:nvSpPr>
          <p:cNvPr id="24" name="TextBox 67"/>
          <p:cNvSpPr txBox="1">
            <a:spLocks noChangeArrowheads="1"/>
          </p:cNvSpPr>
          <p:nvPr/>
        </p:nvSpPr>
        <p:spPr bwMode="auto">
          <a:xfrm>
            <a:off x="5415916" y="2689983"/>
            <a:ext cx="1102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cxnSp>
        <p:nvCxnSpPr>
          <p:cNvPr id="25" name="Curved Connector 24"/>
          <p:cNvCxnSpPr/>
          <p:nvPr/>
        </p:nvCxnSpPr>
        <p:spPr bwMode="auto">
          <a:xfrm rot="5400000" flipH="1" flipV="1">
            <a:off x="5266439" y="4367528"/>
            <a:ext cx="1093029" cy="712101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6" name="Picture 25" descr="BadGuy_Icon_R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7955" y="5516664"/>
            <a:ext cx="489000" cy="550675"/>
          </a:xfrm>
          <a:prstGeom prst="rect">
            <a:avLst/>
          </a:prstGeom>
        </p:spPr>
      </p:pic>
      <p:pic>
        <p:nvPicPr>
          <p:cNvPr id="27" name="Picture 26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881" y="5126572"/>
            <a:ext cx="673047" cy="52225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Explosion 1 27"/>
          <p:cNvSpPr/>
          <p:nvPr/>
        </p:nvSpPr>
        <p:spPr>
          <a:xfrm>
            <a:off x="6169004" y="3882805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  <p:pic>
        <p:nvPicPr>
          <p:cNvPr id="29" name="Picture 28" descr="User-Green-Male_R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407" y="3573985"/>
            <a:ext cx="429409" cy="471962"/>
          </a:xfrm>
          <a:prstGeom prst="rect">
            <a:avLst/>
          </a:prstGeom>
        </p:spPr>
      </p:pic>
      <p:pic>
        <p:nvPicPr>
          <p:cNvPr id="30" name="Picture 29" descr="User-Silver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16" y="3436806"/>
            <a:ext cx="433277" cy="475830"/>
          </a:xfrm>
          <a:prstGeom prst="rect">
            <a:avLst/>
          </a:prstGeom>
        </p:spPr>
      </p:pic>
      <p:pic>
        <p:nvPicPr>
          <p:cNvPr id="31" name="Picture 30" descr="User-Exec-Male_R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7366" y="3090417"/>
            <a:ext cx="429408" cy="483568"/>
          </a:xfrm>
          <a:prstGeom prst="rect">
            <a:avLst/>
          </a:prstGeom>
        </p:spPr>
      </p:pic>
      <p:cxnSp>
        <p:nvCxnSpPr>
          <p:cNvPr id="33" name="Curved Connector 32"/>
          <p:cNvCxnSpPr>
            <a:stCxn id="30" idx="2"/>
          </p:cNvCxnSpPr>
          <p:nvPr/>
        </p:nvCxnSpPr>
        <p:spPr bwMode="auto">
          <a:xfrm rot="5400000" flipH="1" flipV="1">
            <a:off x="5500194" y="3107895"/>
            <a:ext cx="1" cy="1609481"/>
          </a:xfrm>
          <a:prstGeom prst="curvedConnector4">
            <a:avLst>
              <a:gd name="adj1" fmla="val -22860000000"/>
              <a:gd name="adj2" fmla="val 5673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5" name="TextBox 67"/>
          <p:cNvSpPr txBox="1">
            <a:spLocks noChangeArrowheads="1"/>
          </p:cNvSpPr>
          <p:nvPr/>
        </p:nvSpPr>
        <p:spPr bwMode="auto">
          <a:xfrm>
            <a:off x="5795780" y="4815904"/>
            <a:ext cx="143319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i="1" dirty="0" smtClean="0">
                <a:solidFill>
                  <a:srgbClr val="FF0000"/>
                </a:solidFill>
                <a:latin typeface="Helvetica" charset="0"/>
              </a:rPr>
              <a:t>SQL Injection, XSS…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183" y="418506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7640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329462"/>
              </p:ext>
            </p:extLst>
          </p:nvPr>
        </p:nvGraphicFramePr>
        <p:xfrm>
          <a:off x="548427" y="1296872"/>
          <a:ext cx="8042346" cy="373774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23451"/>
                <a:gridCol w="1303779"/>
                <a:gridCol w="1303779"/>
                <a:gridCol w="1303779"/>
                <a:gridCol w="1303779"/>
                <a:gridCol w="130377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FWB-3000D</a:t>
                      </a: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Fsx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</a:tr>
              <a:tr h="308682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+ 4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</a:t>
                      </a:r>
                      <a:r>
                        <a:rPr lang="en-US" sz="1500" baseline="0" dirty="0" smtClean="0"/>
                        <a:t> SX </a:t>
                      </a:r>
                      <a:r>
                        <a:rPr lang="en-US" sz="1500" dirty="0" smtClean="0"/>
                        <a:t>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(FWB-3000C-FSX)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aseline="0" dirty="0" smtClean="0"/>
                        <a:t>2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10GE SFP+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 Bypass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 Bypass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142722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749294"/>
              </p:ext>
            </p:extLst>
          </p:nvPr>
        </p:nvGraphicFramePr>
        <p:xfrm>
          <a:off x="548427" y="1296872"/>
          <a:ext cx="8014677" cy="21925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46631"/>
                <a:gridCol w="1922682"/>
                <a:gridCol w="1922682"/>
                <a:gridCol w="1922682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vCPU</a:t>
                      </a:r>
                      <a:r>
                        <a:rPr lang="en-US" sz="1500" baseline="0" dirty="0" smtClean="0"/>
                        <a:t> Supported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Memory required</a:t>
                      </a:r>
                      <a:r>
                        <a:rPr lang="en-US" sz="1500" baseline="0" dirty="0" smtClean="0"/>
                        <a:t> (Min)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(Min)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40 GB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2880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050363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ADSL 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port_ads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120004"/>
            <a:ext cx="571330" cy="3136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900" y="2311400"/>
            <a:ext cx="3984729" cy="11899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153" y="1274251"/>
            <a:ext cx="4021780" cy="901316"/>
          </a:xfrm>
          <a:prstGeom prst="rect">
            <a:avLst/>
          </a:prstGeom>
        </p:spPr>
      </p:pic>
      <p:pic>
        <p:nvPicPr>
          <p:cNvPr id="12" name="Picture 11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93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5735" y="2886793"/>
            <a:ext cx="1053176" cy="92606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72043514"/>
      </p:ext>
    </p:extLst>
  </p:cSld>
  <p:clrMapOvr>
    <a:masterClrMapping/>
  </p:clrMapOvr>
  <p:transition xmlns:p14="http://schemas.microsoft.com/office/powerpoint/2010/main">
    <p:wipe dir="r"/>
  </p:transition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Cloud-Oran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48" y="3311203"/>
            <a:ext cx="2198114" cy="14778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7468421"/>
              </p:ext>
            </p:extLst>
          </p:nvPr>
        </p:nvGraphicFramePr>
        <p:xfrm>
          <a:off x="0" y="2567577"/>
          <a:ext cx="3650536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Activity Monitoring (DAM)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Real-time monitoring of key users and critical transactions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User Activity Base lining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Block database attacks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 in real time</a:t>
                      </a:r>
                      <a:endParaRPr lang="en-US" sz="1200" kern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cs typeface="HelveticaNeue Condensed"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Sensitive data discovery in databases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Vulnerability scanning with remediation advice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Policy Driven Controls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Automated process of establishing IT controls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Audit and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 compliance and forensics analysis purpose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Database Security and </a:t>
            </a:r>
            <a:r>
              <a:rPr lang="en-US" sz="2000" b="1" dirty="0" smtClean="0">
                <a:solidFill>
                  <a:srgbClr val="DC291E"/>
                </a:solidFill>
              </a:rPr>
              <a:t>Compliance</a:t>
            </a:r>
          </a:p>
          <a:p>
            <a:pPr lvl="2"/>
            <a:r>
              <a:rPr lang="en-US" sz="1200" dirty="0"/>
              <a:t>Database Activity Monitoring and Vulnerability Assessment solution that allows quick and easy implementation of internal IT control frameworks for database activity monitoring, IT audit and regulatory compliance </a:t>
            </a:r>
            <a:endParaRPr lang="en-US" sz="18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 descr="FortiDB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613" y="1177176"/>
            <a:ext cx="1694309" cy="148982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FortiDB</a:t>
            </a:r>
          </a:p>
        </p:txBody>
      </p:sp>
      <p:sp>
        <p:nvSpPr>
          <p:cNvPr id="8" name="TextBox 67"/>
          <p:cNvSpPr txBox="1">
            <a:spLocks noChangeArrowheads="1"/>
          </p:cNvSpPr>
          <p:nvPr/>
        </p:nvSpPr>
        <p:spPr bwMode="auto">
          <a:xfrm>
            <a:off x="7697062" y="4754923"/>
            <a:ext cx="121108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Database Servers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</p:txBody>
      </p:sp>
      <p:cxnSp>
        <p:nvCxnSpPr>
          <p:cNvPr id="10" name="Straight Connector 26"/>
          <p:cNvCxnSpPr>
            <a:cxnSpLocks noChangeShapeType="1"/>
          </p:cNvCxnSpPr>
          <p:nvPr/>
        </p:nvCxnSpPr>
        <p:spPr bwMode="auto">
          <a:xfrm>
            <a:off x="7054264" y="3794157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1" name="Straight Connector 35"/>
          <p:cNvCxnSpPr>
            <a:cxnSpLocks noChangeShapeType="1"/>
          </p:cNvCxnSpPr>
          <p:nvPr/>
        </p:nvCxnSpPr>
        <p:spPr bwMode="auto">
          <a:xfrm flipV="1">
            <a:off x="6893927" y="4065620"/>
            <a:ext cx="652462" cy="338137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2" name="Straight Connector 40"/>
          <p:cNvCxnSpPr>
            <a:cxnSpLocks noChangeShapeType="1"/>
          </p:cNvCxnSpPr>
          <p:nvPr/>
        </p:nvCxnSpPr>
        <p:spPr bwMode="auto">
          <a:xfrm flipV="1">
            <a:off x="5154027" y="4481545"/>
            <a:ext cx="1714500" cy="936625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3" name="Picture 51" descr="Router_Lt_vF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44702" y="4098957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7452" y="5124482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Line 113"/>
          <p:cNvSpPr>
            <a:spLocks noChangeShapeType="1"/>
          </p:cNvSpPr>
          <p:nvPr/>
        </p:nvSpPr>
        <p:spPr bwMode="auto">
          <a:xfrm flipH="1" flipV="1">
            <a:off x="6174789" y="3641757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7165389" y="3946557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88989" y="4556157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" name="Line 75"/>
          <p:cNvSpPr>
            <a:spLocks noChangeShapeType="1"/>
          </p:cNvSpPr>
          <p:nvPr/>
        </p:nvSpPr>
        <p:spPr bwMode="auto">
          <a:xfrm flipH="1" flipV="1">
            <a:off x="6098589" y="3717957"/>
            <a:ext cx="762000" cy="533400"/>
          </a:xfrm>
          <a:prstGeom prst="line">
            <a:avLst/>
          </a:prstGeom>
          <a:noFill/>
          <a:ln w="25400">
            <a:solidFill>
              <a:srgbClr val="5182CB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9" name="TextBox 62"/>
          <p:cNvSpPr txBox="1">
            <a:spLocks noChangeArrowheads="1"/>
          </p:cNvSpPr>
          <p:nvPr/>
        </p:nvSpPr>
        <p:spPr bwMode="auto">
          <a:xfrm>
            <a:off x="6075335" y="2825080"/>
            <a:ext cx="7489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  <a:t>FortiDB</a:t>
            </a:r>
            <a:b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</a:br>
            <a:endParaRPr lang="en-US" sz="800" b="1" dirty="0">
              <a:solidFill>
                <a:srgbClr val="444F51"/>
              </a:solidFill>
              <a:latin typeface="+mn-lt"/>
              <a:cs typeface="Helvetica" pitchFamily="34" charset="0"/>
            </a:endParaRPr>
          </a:p>
        </p:txBody>
      </p:sp>
      <p:pic>
        <p:nvPicPr>
          <p:cNvPr id="20" name="Picture 19" descr="FortiDB_Icon_1U_L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189" y="3032157"/>
            <a:ext cx="1104900" cy="694509"/>
          </a:xfrm>
          <a:prstGeom prst="rect">
            <a:avLst/>
          </a:prstGeom>
        </p:spPr>
      </p:pic>
      <p:pic>
        <p:nvPicPr>
          <p:cNvPr id="21" name="Picture 20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1589" y="33369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2" name="Picture 21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189" y="34893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3" name="Picture 22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789" y="36417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4" name="Picture 23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7389" y="37941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5" name="Picture 24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5389" y="3717957"/>
            <a:ext cx="228600" cy="201011"/>
          </a:xfrm>
          <a:prstGeom prst="rect">
            <a:avLst/>
          </a:prstGeom>
        </p:spPr>
      </p:pic>
      <p:pic>
        <p:nvPicPr>
          <p:cNvPr id="26" name="Picture 25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989" y="3870357"/>
            <a:ext cx="228600" cy="201011"/>
          </a:xfrm>
          <a:prstGeom prst="rect">
            <a:avLst/>
          </a:prstGeom>
        </p:spPr>
      </p:pic>
      <p:pic>
        <p:nvPicPr>
          <p:cNvPr id="27" name="Picture 26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589" y="4022757"/>
            <a:ext cx="228600" cy="201011"/>
          </a:xfrm>
          <a:prstGeom prst="rect">
            <a:avLst/>
          </a:prstGeom>
        </p:spPr>
      </p:pic>
      <p:pic>
        <p:nvPicPr>
          <p:cNvPr id="28" name="Picture 27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1189" y="4175157"/>
            <a:ext cx="228600" cy="201011"/>
          </a:xfrm>
          <a:prstGeom prst="rect">
            <a:avLst/>
          </a:prstGeom>
        </p:spPr>
      </p:pic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4191429" y="3963867"/>
            <a:ext cx="17556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Deployment options:</a:t>
            </a:r>
            <a:br>
              <a:rPr lang="en-US" sz="1200" b="1" dirty="0" smtClean="0">
                <a:solidFill>
                  <a:srgbClr val="444F51"/>
                </a:solidFill>
                <a:latin typeface="Helvetica" charset="0"/>
              </a:rPr>
            </a:br>
            <a:r>
              <a:rPr lang="en-US" sz="800" b="1" dirty="0" smtClean="0">
                <a:solidFill>
                  <a:srgbClr val="444F51"/>
                </a:solidFill>
                <a:latin typeface="Helvetica" charset="0"/>
              </a:rPr>
              <a:t>Sniffer, Native Audit and Agents</a:t>
            </a:r>
            <a:endParaRPr lang="en-US" sz="8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7202" y="2882878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2236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FortiDB Series 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056039"/>
              </p:ext>
            </p:extLst>
          </p:nvPr>
        </p:nvGraphicFramePr>
        <p:xfrm>
          <a:off x="427421" y="1325912"/>
          <a:ext cx="8258095" cy="19540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65440"/>
                <a:gridCol w="1432231"/>
                <a:gridCol w="5360424"/>
              </a:tblGrid>
              <a:tr h="5607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#Licensed DB Instances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DB Supported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400B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DB2 UDB V8 (VA only), DB2 UDB V9.x (VA only), DB2 UDB V9.5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MS SQL Server 2000, MS SQL Server 2005, MS SQL Server 2008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Oracle 10 gR1 (VA only), Oracle 10gR2, Oracle 11g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Sybase ASE 12.5 (VA only), Sybase ASE 15.x, </a:t>
                      </a: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MySQL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5.1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FortiDB 1000D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35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FortiDB 3000D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92051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904309"/>
            <a:ext cx="1219199" cy="90569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FortiADC &amp; </a:t>
            </a:r>
            <a:r>
              <a:rPr lang="en-US" sz="3600" b="1" dirty="0" err="1" smtClean="0"/>
              <a:t>AscenLink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969699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3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625" y="414115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23" name="Picture 122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915" y="241047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8250"/>
              </p:ext>
            </p:extLst>
          </p:nvPr>
        </p:nvGraphicFramePr>
        <p:xfrm>
          <a:off x="0" y="2664435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Availability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Layer 2/3/4 and 7 load balancing techniques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session persistence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Proxy and transparent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Global Server Load Balancing (GSLB) for geographic resilience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Link Load Balancing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Acceleration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TCP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Memory based content caching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 compression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Offload and acceleration 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Interoperability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Implementation Guides  for Microsoft Exchange,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Lync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SAP etc.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Application Delivery </a:t>
            </a:r>
            <a:r>
              <a:rPr lang="en-US" sz="2000" b="1" dirty="0" smtClean="0">
                <a:solidFill>
                  <a:srgbClr val="DC291E"/>
                </a:solidFill>
              </a:rPr>
              <a:t>Controllers &amp; Link LB</a:t>
            </a:r>
          </a:p>
          <a:p>
            <a:pPr lvl="2"/>
            <a:r>
              <a:rPr lang="en-US" sz="1400" dirty="0"/>
              <a:t>Optimize the availability, user experience, performance and scalability of mobile, cloud and enterprise application delivery from anywhere-to-anywhere.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851775" cy="604837"/>
          </a:xfrm>
        </p:spPr>
        <p:txBody>
          <a:bodyPr/>
          <a:lstStyle/>
          <a:p>
            <a:r>
              <a:rPr lang="en-US" b="0" i="0" dirty="0" smtClean="0"/>
              <a:t>Introducing FortiADC &amp; </a:t>
            </a:r>
            <a:r>
              <a:rPr lang="en-US" b="0" i="0" dirty="0" err="1" smtClean="0"/>
              <a:t>AscenLink</a:t>
            </a:r>
            <a:endParaRPr lang="en-US" b="0" i="0" dirty="0"/>
          </a:p>
        </p:txBody>
      </p:sp>
      <p:pic>
        <p:nvPicPr>
          <p:cNvPr id="8" name="Picture 11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8682" y="2632504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0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0255" y="3007608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User-Green-Male_Rt-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7117" y="5271560"/>
            <a:ext cx="429409" cy="471962"/>
          </a:xfrm>
          <a:prstGeom prst="rect">
            <a:avLst/>
          </a:prstGeom>
        </p:spPr>
      </p:pic>
      <p:pic>
        <p:nvPicPr>
          <p:cNvPr id="29" name="Picture 28" descr="User-Silver-Male_R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745" y="3781570"/>
            <a:ext cx="433277" cy="475830"/>
          </a:xfrm>
          <a:prstGeom prst="rect">
            <a:avLst/>
          </a:prstGeom>
        </p:spPr>
      </p:pic>
      <p:pic>
        <p:nvPicPr>
          <p:cNvPr id="30" name="Picture 29" descr="User-Exec-Male_R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191" y="4149165"/>
            <a:ext cx="429408" cy="483568"/>
          </a:xfrm>
          <a:prstGeom prst="rect">
            <a:avLst/>
          </a:prstGeom>
        </p:spPr>
      </p:pic>
      <p:cxnSp>
        <p:nvCxnSpPr>
          <p:cNvPr id="35" name="Curved Connector 36"/>
          <p:cNvCxnSpPr/>
          <p:nvPr/>
        </p:nvCxnSpPr>
        <p:spPr bwMode="auto">
          <a:xfrm flipV="1">
            <a:off x="5283797" y="3860800"/>
            <a:ext cx="1073461" cy="66765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41" name="Curved Connector 40"/>
          <p:cNvCxnSpPr/>
          <p:nvPr/>
        </p:nvCxnSpPr>
        <p:spPr bwMode="auto">
          <a:xfrm flipV="1">
            <a:off x="6756103" y="3335303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Curved Connector 40"/>
          <p:cNvCxnSpPr/>
          <p:nvPr/>
        </p:nvCxnSpPr>
        <p:spPr bwMode="auto">
          <a:xfrm flipV="1">
            <a:off x="6348509" y="3037860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0" name="Picture 40" descr="User-Exec-Female_R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910" y="5636202"/>
            <a:ext cx="400702" cy="45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36" descr="User-Silver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98" y="4804029"/>
            <a:ext cx="469719" cy="5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 descr="clamp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8029" y="4126379"/>
            <a:ext cx="373344" cy="45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3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5001" y="4314973"/>
            <a:ext cx="404485" cy="36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TextBox 67"/>
          <p:cNvSpPr txBox="1">
            <a:spLocks noChangeArrowheads="1"/>
          </p:cNvSpPr>
          <p:nvPr/>
        </p:nvSpPr>
        <p:spPr bwMode="auto">
          <a:xfrm>
            <a:off x="7665569" y="3787125"/>
            <a:ext cx="11881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Servers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6003638" y="3301003"/>
            <a:ext cx="1340591" cy="777511"/>
            <a:chOff x="1687924" y="2541688"/>
            <a:chExt cx="1656526" cy="1028459"/>
          </a:xfrm>
        </p:grpSpPr>
        <p:pic>
          <p:nvPicPr>
            <p:cNvPr id="21" name="Picture 20" descr="FortiWeb_Icon_1U_L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33" name="Picture 32" descr="FortiBalancer_Icon.png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94" name="Picture 11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5243" y="4265361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30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6816" y="4640465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6" name="Curved Connector 95"/>
          <p:cNvCxnSpPr/>
          <p:nvPr/>
        </p:nvCxnSpPr>
        <p:spPr bwMode="auto">
          <a:xfrm flipV="1">
            <a:off x="7202664" y="4968160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7" name="Curved Connector 40"/>
          <p:cNvCxnSpPr/>
          <p:nvPr/>
        </p:nvCxnSpPr>
        <p:spPr bwMode="auto">
          <a:xfrm flipV="1">
            <a:off x="6795070" y="4670717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6450199" y="4933860"/>
            <a:ext cx="1340591" cy="777511"/>
            <a:chOff x="1687924" y="2541688"/>
            <a:chExt cx="1656526" cy="1028459"/>
          </a:xfrm>
        </p:grpSpPr>
        <p:pic>
          <p:nvPicPr>
            <p:cNvPr id="99" name="Picture 98" descr="FortiWeb_Icon_1U_L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100" name="Picture 99" descr="FortiBalancer_Icon.png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cxnSp>
        <p:nvCxnSpPr>
          <p:cNvPr id="102" name="Curved Connector 36"/>
          <p:cNvCxnSpPr/>
          <p:nvPr/>
        </p:nvCxnSpPr>
        <p:spPr bwMode="auto">
          <a:xfrm>
            <a:off x="5436197" y="4680858"/>
            <a:ext cx="1298432" cy="38462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04" name="Picture 59" descr="usa-fla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2531" y="3048681"/>
            <a:ext cx="5429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" name="Picture 66" descr="UK%20Fla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1896" y="5580516"/>
            <a:ext cx="3349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6" name="Curved Connector 36"/>
          <p:cNvCxnSpPr/>
          <p:nvPr/>
        </p:nvCxnSpPr>
        <p:spPr bwMode="auto">
          <a:xfrm>
            <a:off x="4318597" y="4114801"/>
            <a:ext cx="265929" cy="23173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09" name="Curved Connector 36"/>
          <p:cNvCxnSpPr/>
          <p:nvPr/>
        </p:nvCxnSpPr>
        <p:spPr bwMode="auto">
          <a:xfrm>
            <a:off x="3890426" y="4992916"/>
            <a:ext cx="593892" cy="300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1" name="Curved Connector 36"/>
          <p:cNvCxnSpPr/>
          <p:nvPr/>
        </p:nvCxnSpPr>
        <p:spPr bwMode="auto">
          <a:xfrm>
            <a:off x="4028311" y="4535716"/>
            <a:ext cx="340490" cy="15239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3" name="Curved Connector 36"/>
          <p:cNvCxnSpPr/>
          <p:nvPr/>
        </p:nvCxnSpPr>
        <p:spPr bwMode="auto">
          <a:xfrm flipV="1">
            <a:off x="4369396" y="5173249"/>
            <a:ext cx="315338" cy="284125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7" name="Curved Connector 36"/>
          <p:cNvCxnSpPr>
            <a:endCxn id="16" idx="2"/>
          </p:cNvCxnSpPr>
          <p:nvPr/>
        </p:nvCxnSpPr>
        <p:spPr bwMode="auto">
          <a:xfrm rot="16200000" flipV="1">
            <a:off x="4907347" y="5497859"/>
            <a:ext cx="455628" cy="1096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pic>
        <p:nvPicPr>
          <p:cNvPr id="16" name="Picture 9" descr="Internet_Rt_vF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386701" y="4183693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2224" y="1219200"/>
            <a:ext cx="1846384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00135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FortiBalancer / FortiADC Series</a:t>
            </a:r>
            <a:endParaRPr lang="en-US" b="0" i="0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6400800"/>
            <a:ext cx="6400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</a:t>
            </a:r>
            <a:r>
              <a:rPr lang="en-US" sz="1000" dirty="0">
                <a:solidFill>
                  <a:srgbClr val="404040"/>
                </a:solidFill>
                <a:latin typeface="Helvetica 55 Roman"/>
                <a:cs typeface="Helvetica 55 Roman"/>
              </a:rPr>
              <a:t>: 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FAD-VM01, FAD-VM02, FAD-VM04, FAD-VM08 (powered by FortiADC OS) </a:t>
            </a:r>
          </a:p>
        </p:txBody>
      </p:sp>
      <p:graphicFrame>
        <p:nvGraphicFramePr>
          <p:cNvPr id="6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025511"/>
              </p:ext>
            </p:extLst>
          </p:nvPr>
        </p:nvGraphicFramePr>
        <p:xfrm>
          <a:off x="457200" y="1523997"/>
          <a:ext cx="8335579" cy="30022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104491"/>
                <a:gridCol w="903886"/>
                <a:gridCol w="903886"/>
                <a:gridCol w="903886"/>
                <a:gridCol w="903886"/>
                <a:gridCol w="903886"/>
                <a:gridCol w="903886"/>
                <a:gridCol w="903886"/>
                <a:gridCol w="903886"/>
              </a:tblGrid>
              <a:tr h="5334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FortiADC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9836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Throughput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2.7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4.8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8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20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30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50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4954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Total</a:t>
                      </a:r>
                      <a:r>
                        <a:rPr lang="en-US" sz="1200" baseline="0" dirty="0" smtClean="0"/>
                        <a:t> Interfaces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1200" dirty="0" smtClean="0"/>
                        <a:t>x GE RJ45</a:t>
                      </a: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6x GE RJ45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"/>
                        </a:rPr>
                        <a:t>8x GE RJ45</a:t>
                      </a:r>
                    </a:p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4x 10 GbE SFP+</a:t>
                      </a:r>
                      <a:r>
                        <a:rPr lang="en-US" sz="1200" smtClean="0"/>
                        <a:t>, 16x </a:t>
                      </a:r>
                      <a:r>
                        <a:rPr lang="en-US" sz="1200" dirty="0" smtClean="0"/>
                        <a:t>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8x 10 GbE SFP+, 16x GE ports </a:t>
                      </a:r>
                    </a:p>
                  </a:txBody>
                  <a:tcPr/>
                </a:tc>
              </a:tr>
              <a:tr h="49836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Power</a:t>
                      </a:r>
                      <a:r>
                        <a:rPr lang="en-US" sz="1200" baseline="0" dirty="0" smtClean="0"/>
                        <a:t> Supply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832069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/>
                          <a:cs typeface="Arial"/>
                        </a:rPr>
                        <a:t>OS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FortiADC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Arial"/>
                          <a:cs typeface="Arial"/>
                        </a:rPr>
                        <a:t>rebranded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7083628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err="1" smtClean="0"/>
              <a:t>AscenLink</a:t>
            </a:r>
            <a:r>
              <a:rPr lang="en-US" b="0" i="0" dirty="0" smtClean="0"/>
              <a:t> Series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480324"/>
              </p:ext>
            </p:extLst>
          </p:nvPr>
        </p:nvGraphicFramePr>
        <p:xfrm>
          <a:off x="427421" y="1228220"/>
          <a:ext cx="8335580" cy="150340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12530"/>
                <a:gridCol w="1974350"/>
                <a:gridCol w="1974350"/>
                <a:gridCol w="197435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AscenLink</a:t>
                      </a: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AL-700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AL-5000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AL-6000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Bandwidth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20-200 Mbps*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300 Mbps – 1 Gbps*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1–3 Gbps*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Links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50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Network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Interfaces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4x GE,</a:t>
                      </a:r>
                      <a:r>
                        <a:rPr lang="fr-FR" sz="1400" baseline="0" dirty="0" smtClean="0"/>
                        <a:t> </a:t>
                      </a:r>
                      <a:r>
                        <a:rPr lang="fr-FR" sz="1400" dirty="0" smtClean="0"/>
                        <a:t>1x 100</a:t>
                      </a:r>
                      <a:r>
                        <a:rPr lang="fr-FR" sz="1400" baseline="0" dirty="0" smtClean="0"/>
                        <a:t> FE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6x GE</a:t>
                      </a:r>
                      <a:r>
                        <a:rPr lang="en-US" sz="1400" baseline="0" dirty="0" smtClean="0"/>
                        <a:t>, </a:t>
                      </a:r>
                      <a:r>
                        <a:rPr lang="en-US" sz="1400" dirty="0" smtClean="0"/>
                        <a:t>4x GE SFP</a:t>
                      </a:r>
                      <a:endParaRPr lang="en-US" sz="1400" dirty="0">
                        <a:latin typeface="+mn-lt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8x GE,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8x GE SFP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9577841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Cache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8801" y="2989456"/>
            <a:ext cx="974347" cy="7370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FortiCache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10976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5012438"/>
              </p:ext>
            </p:extLst>
          </p:nvPr>
        </p:nvGraphicFramePr>
        <p:xfrm>
          <a:off x="0" y="2664435"/>
          <a:ext cx="3650536" cy="32209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Explicit or Transparent proxy cache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FortiGuard Web Filtering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Video Caching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CDN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Detects same video ID when content comes from different CDN hosts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seek forwards and backwards in video,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detectd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preceding adverts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WN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Bandwidth optimisation across congested WAN Links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Interoperates with FortiGate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Caching Appliance</a:t>
            </a:r>
          </a:p>
          <a:p>
            <a:pPr lvl="2"/>
            <a:r>
              <a:rPr lang="en-US" sz="1400" dirty="0"/>
              <a:t>Reduce the cost and impact of downloaded content, while increasing performance and end-user satisfaction by improving the speed of </a:t>
            </a:r>
            <a:r>
              <a:rPr lang="en-US" sz="1400" dirty="0" smtClean="0"/>
              <a:t>access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FortiCache</a:t>
            </a:r>
          </a:p>
        </p:txBody>
      </p:sp>
      <p:pic>
        <p:nvPicPr>
          <p:cNvPr id="7" name="Picture 6" descr="FortiCache_Icon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801" y="1338455"/>
            <a:ext cx="1616045" cy="1222519"/>
          </a:xfrm>
          <a:prstGeom prst="rect">
            <a:avLst/>
          </a:prstGeom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8041" y="2529343"/>
            <a:ext cx="5163729" cy="359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9194249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FortiCache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011574"/>
              </p:ext>
            </p:extLst>
          </p:nvPr>
        </p:nvGraphicFramePr>
        <p:xfrm>
          <a:off x="548427" y="1296872"/>
          <a:ext cx="8014676" cy="198178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1952"/>
                <a:gridCol w="1550681"/>
                <a:gridCol w="1550681"/>
                <a:gridCol w="1550681"/>
                <a:gridCol w="1550681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200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800 Mbps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Total Interfaces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4x GE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2x GE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r>
                        <a:rPr lang="en-US" sz="1500" baseline="0" dirty="0" smtClean="0"/>
                        <a:t>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1 TB </a:t>
                      </a:r>
                      <a:br>
                        <a:rPr lang="en-US" sz="1500" baseline="0" dirty="0" smtClean="0"/>
                      </a:br>
                      <a:r>
                        <a:rPr lang="en-US" sz="1500" baseline="0" dirty="0" smtClean="0"/>
                        <a:t>(6 TB Max)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2 TB </a:t>
                      </a:r>
                      <a:br>
                        <a:rPr lang="en-US" sz="1500" baseline="0" dirty="0" smtClean="0"/>
                      </a:br>
                      <a:r>
                        <a:rPr lang="en-US" sz="1500" baseline="0" dirty="0" smtClean="0"/>
                        <a:t>(16 TB Max)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0761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</a:t>
            </a:r>
            <a:r>
              <a:rPr lang="en-US" b="0" i="0" dirty="0"/>
              <a:t> </a:t>
            </a:r>
            <a:r>
              <a:rPr lang="en-US" b="0" i="0" dirty="0" smtClean="0"/>
              <a:t>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01506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ADSL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port_ads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270" y="3124200"/>
            <a:ext cx="571330" cy="31363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561" y="2365457"/>
            <a:ext cx="3946945" cy="12372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1912" y="1287062"/>
            <a:ext cx="4071567" cy="1031464"/>
          </a:xfrm>
          <a:prstGeom prst="rect">
            <a:avLst/>
          </a:prstGeom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6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04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NS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2171" y="2970129"/>
            <a:ext cx="980977" cy="7419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FortiDNS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5605456"/>
      </p:ext>
    </p:extLst>
  </p:cSld>
  <p:clrMapOvr>
    <a:masterClrMapping/>
  </p:clrMapOvr>
  <p:transition xmlns:p14="http://schemas.microsoft.com/office/powerpoint/2010/main">
    <p:wipe dir="r"/>
  </p:transition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4089" y="2884967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Line 113"/>
          <p:cNvSpPr>
            <a:spLocks noChangeShapeType="1"/>
          </p:cNvSpPr>
          <p:nvPr/>
        </p:nvSpPr>
        <p:spPr bwMode="auto">
          <a:xfrm flipV="1">
            <a:off x="7055651" y="3708587"/>
            <a:ext cx="506323" cy="294128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 dirty="0"/>
          </a:p>
        </p:txBody>
      </p:sp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0315260"/>
              </p:ext>
            </p:extLst>
          </p:nvPr>
        </p:nvGraphicFramePr>
        <p:xfrm>
          <a:off x="0" y="2664435"/>
          <a:ext cx="3650536" cy="35493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 Caching DNS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caching DNS server with f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ocus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on DNS Security 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Randomised Transaction ID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UDP Source Port Randomization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Case Query Randomisation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spoofing detection switches user to TCP when under threat.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Discard unsolicited answers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Limit per user resources (queries per second) to prevent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DoS</a:t>
                      </a:r>
                      <a:endParaRPr kumimoji="0" lang="en-GB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 top users and blacklist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Futureproof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with support for DNSSEC and IPv6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DHCP Server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DHCP server with resource friendly high availability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Secure Caching DNS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400" dirty="0"/>
              <a:t>Robust caching DNS server that improves security and performance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FortiDNS</a:t>
            </a:r>
          </a:p>
        </p:txBody>
      </p:sp>
      <p:pic>
        <p:nvPicPr>
          <p:cNvPr id="8" name="Picture 7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349" y="1379059"/>
            <a:ext cx="1562393" cy="1181748"/>
          </a:xfrm>
          <a:prstGeom prst="rect">
            <a:avLst/>
          </a:prstGeom>
        </p:spPr>
      </p:pic>
      <p:grpSp>
        <p:nvGrpSpPr>
          <p:cNvPr id="10" name="Group 35"/>
          <p:cNvGrpSpPr/>
          <p:nvPr/>
        </p:nvGrpSpPr>
        <p:grpSpPr>
          <a:xfrm flipH="1">
            <a:off x="4459256" y="4718709"/>
            <a:ext cx="1743072" cy="1026105"/>
            <a:chOff x="2627557" y="3610654"/>
            <a:chExt cx="1753736" cy="1189229"/>
          </a:xfrm>
        </p:grpSpPr>
        <p:pic>
          <p:nvPicPr>
            <p:cNvPr id="11" name="Picture 10" descr="LAN_L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2" name="Picture 11" descr="User-Exec-Female_R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3" name="Picture 12" descr="User-Exec-Male_Rt-s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6" name="Line 113"/>
          <p:cNvSpPr>
            <a:spLocks noChangeShapeType="1"/>
          </p:cNvSpPr>
          <p:nvPr/>
        </p:nvSpPr>
        <p:spPr bwMode="auto">
          <a:xfrm flipH="1" flipV="1">
            <a:off x="5987183" y="3382008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pic>
        <p:nvPicPr>
          <p:cNvPr id="19" name="Picture 31" descr="1U_Lt-s_x200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60484" y="2634741"/>
            <a:ext cx="15065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5474" y="2684033"/>
            <a:ext cx="839447" cy="634933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sp>
        <p:nvSpPr>
          <p:cNvPr id="21" name="TextBox 20"/>
          <p:cNvSpPr txBox="1"/>
          <p:nvPr/>
        </p:nvSpPr>
        <p:spPr bwMode="auto">
          <a:xfrm>
            <a:off x="4734524" y="3618599"/>
            <a:ext cx="907032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 smtClean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FortiDNS</a:t>
            </a:r>
            <a:endParaRPr lang="en-US" sz="1300" b="1" dirty="0">
              <a:solidFill>
                <a:srgbClr val="36424A"/>
              </a:solidFill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22" name="Picture 21" descr="Fortinet_Grid-Icon_PMS485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037" y="3692760"/>
            <a:ext cx="213020" cy="151969"/>
          </a:xfrm>
          <a:prstGeom prst="rect">
            <a:avLst/>
          </a:prstGeom>
        </p:spPr>
      </p:pic>
      <p:pic>
        <p:nvPicPr>
          <p:cNvPr id="23" name="Picture 35" descr="Firewall-Typical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6692" y="3682727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31264" y="4108818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12209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FortiDNS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487971"/>
              </p:ext>
            </p:extLst>
          </p:nvPr>
        </p:nvGraphicFramePr>
        <p:xfrm>
          <a:off x="466859" y="1355124"/>
          <a:ext cx="8219940" cy="222324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31386"/>
                <a:gridCol w="2594277"/>
                <a:gridCol w="2594277"/>
              </a:tblGrid>
              <a:tr h="3944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FortiDNS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FNS-400C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FNS-3000D</a:t>
                      </a:r>
                    </a:p>
                  </a:txBody>
                  <a:tcPr marL="87087" marR="87087" marT="48984" marB="48984" horzOverflow="overflow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4x GE RJ45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 smtClean="0"/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Max Queries per Second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100,000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DNS Clients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Arial" charset="0"/>
                        </a:rPr>
                        <a:t>Max DHCP leases per sec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>
                          <a:solidFill>
                            <a:srgbClr val="36424A"/>
                          </a:solidFill>
                          <a:latin typeface="+mn-lt"/>
                          <a:cs typeface="Arial"/>
                        </a:rPr>
                        <a:t>250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>
                          <a:solidFill>
                            <a:srgbClr val="36424A"/>
                          </a:solidFill>
                          <a:latin typeface="+mn-lt"/>
                          <a:cs typeface="Arial"/>
                        </a:rPr>
                        <a:t>450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Storage Capacity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2TB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754550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esourceCenter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199" y="2971800"/>
            <a:ext cx="103909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Other Information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23521819"/>
      </p:ext>
    </p:extLst>
  </p:cSld>
  <p:clrMapOvr>
    <a:masterClrMapping/>
  </p:clrMapOvr>
  <p:transition xmlns:p14="http://schemas.microsoft.com/office/powerpoint/2010/main">
    <p:wipe dir="r"/>
  </p:transition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Appliance Platforms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795922"/>
              </p:ext>
            </p:extLst>
          </p:nvPr>
        </p:nvGraphicFramePr>
        <p:xfrm>
          <a:off x="152404" y="1397000"/>
          <a:ext cx="8839197" cy="4659205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{E8034E78-7F5D-4C2E-B375-FC64B27BC917}</a:tableStyleId>
              </a:tblPr>
              <a:tblGrid>
                <a:gridCol w="1600196"/>
                <a:gridCol w="658091"/>
                <a:gridCol w="658091"/>
                <a:gridCol w="658091"/>
                <a:gridCol w="658091"/>
                <a:gridCol w="658091"/>
                <a:gridCol w="658091"/>
                <a:gridCol w="658091"/>
                <a:gridCol w="658091"/>
                <a:gridCol w="658091"/>
                <a:gridCol w="658091"/>
                <a:gridCol w="658091"/>
              </a:tblGrid>
              <a:tr h="3423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Virtual Appliance</a:t>
                      </a:r>
                    </a:p>
                    <a:p>
                      <a:pPr algn="l" fontAlgn="ctr"/>
                      <a:endParaRPr lang="en-US" sz="11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  <a:p>
                      <a:pPr algn="l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                   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VMware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Citrix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Open Source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Amazon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Microsoft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51197">
                <a:tc vMerge="1">
                  <a:txBody>
                    <a:bodyPr/>
                    <a:lstStyle/>
                    <a:p>
                      <a:pPr algn="l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</a:t>
                      </a:r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v4.0/4.1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</a:t>
                      </a:r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</a:t>
                      </a:r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v5.1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</a:t>
                      </a:r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v5.5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Server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v5.6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SP2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Server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v6.0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KVM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AWS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Hyper-V 2008 R2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Hyper-V 2012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FortiGate-</a:t>
                      </a:r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FortiManager-VM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FortiAnalyzer-VM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FortiWeb-VM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FortiMail-VM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FortiAuthenticator-VM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FortiADC-VM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FortiCache-VM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FortiVoice-VM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FortiRecorder-VM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FortiSandbox-VM</a:t>
                      </a: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Picture 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2341208"/>
            <a:ext cx="419100" cy="257908"/>
          </a:xfrm>
          <a:prstGeom prst="rect">
            <a:avLst/>
          </a:prstGeom>
        </p:spPr>
      </p:pic>
      <p:pic>
        <p:nvPicPr>
          <p:cNvPr id="5" name="Picture 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2669180"/>
            <a:ext cx="419100" cy="257908"/>
          </a:xfrm>
          <a:prstGeom prst="rect">
            <a:avLst/>
          </a:prstGeom>
        </p:spPr>
      </p:pic>
      <p:pic>
        <p:nvPicPr>
          <p:cNvPr id="6" name="Picture 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3037504"/>
            <a:ext cx="419100" cy="257908"/>
          </a:xfrm>
          <a:prstGeom prst="rect">
            <a:avLst/>
          </a:prstGeom>
        </p:spPr>
      </p:pic>
      <p:pic>
        <p:nvPicPr>
          <p:cNvPr id="7" name="Picture 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3347212"/>
            <a:ext cx="419100" cy="257908"/>
          </a:xfrm>
          <a:prstGeom prst="rect">
            <a:avLst/>
          </a:prstGeom>
        </p:spPr>
      </p:pic>
      <p:pic>
        <p:nvPicPr>
          <p:cNvPr id="8" name="Picture 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3702312"/>
            <a:ext cx="419100" cy="257908"/>
          </a:xfrm>
          <a:prstGeom prst="rect">
            <a:avLst/>
          </a:prstGeom>
        </p:spPr>
      </p:pic>
      <p:pic>
        <p:nvPicPr>
          <p:cNvPr id="9" name="Picture 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4030832"/>
            <a:ext cx="419100" cy="257908"/>
          </a:xfrm>
          <a:prstGeom prst="rect">
            <a:avLst/>
          </a:prstGeom>
        </p:spPr>
      </p:pic>
      <p:pic>
        <p:nvPicPr>
          <p:cNvPr id="10" name="Picture 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4726580"/>
            <a:ext cx="419100" cy="257908"/>
          </a:xfrm>
          <a:prstGeom prst="rect">
            <a:avLst/>
          </a:prstGeom>
        </p:spPr>
      </p:pic>
      <p:pic>
        <p:nvPicPr>
          <p:cNvPr id="11" name="Picture 1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2341208"/>
            <a:ext cx="419100" cy="257908"/>
          </a:xfrm>
          <a:prstGeom prst="rect">
            <a:avLst/>
          </a:prstGeom>
        </p:spPr>
      </p:pic>
      <p:pic>
        <p:nvPicPr>
          <p:cNvPr id="12" name="Picture 1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2669180"/>
            <a:ext cx="419100" cy="257908"/>
          </a:xfrm>
          <a:prstGeom prst="rect">
            <a:avLst/>
          </a:prstGeom>
        </p:spPr>
      </p:pic>
      <p:pic>
        <p:nvPicPr>
          <p:cNvPr id="13" name="Picture 1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3037504"/>
            <a:ext cx="419100" cy="257908"/>
          </a:xfrm>
          <a:prstGeom prst="rect">
            <a:avLst/>
          </a:prstGeom>
        </p:spPr>
      </p:pic>
      <p:pic>
        <p:nvPicPr>
          <p:cNvPr id="14" name="Picture 1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3347212"/>
            <a:ext cx="419100" cy="257908"/>
          </a:xfrm>
          <a:prstGeom prst="rect">
            <a:avLst/>
          </a:prstGeom>
        </p:spPr>
      </p:pic>
      <p:pic>
        <p:nvPicPr>
          <p:cNvPr id="15" name="Picture 1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3702312"/>
            <a:ext cx="419100" cy="257908"/>
          </a:xfrm>
          <a:prstGeom prst="rect">
            <a:avLst/>
          </a:prstGeom>
        </p:spPr>
      </p:pic>
      <p:pic>
        <p:nvPicPr>
          <p:cNvPr id="16" name="Picture 1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4030832"/>
            <a:ext cx="419100" cy="257908"/>
          </a:xfrm>
          <a:prstGeom prst="rect">
            <a:avLst/>
          </a:prstGeom>
        </p:spPr>
      </p:pic>
      <p:pic>
        <p:nvPicPr>
          <p:cNvPr id="17" name="Picture 1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2341208"/>
            <a:ext cx="419100" cy="257908"/>
          </a:xfrm>
          <a:prstGeom prst="rect">
            <a:avLst/>
          </a:prstGeom>
        </p:spPr>
      </p:pic>
      <p:pic>
        <p:nvPicPr>
          <p:cNvPr id="18" name="Picture 1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2669180"/>
            <a:ext cx="419100" cy="257908"/>
          </a:xfrm>
          <a:prstGeom prst="rect">
            <a:avLst/>
          </a:prstGeom>
        </p:spPr>
      </p:pic>
      <p:pic>
        <p:nvPicPr>
          <p:cNvPr id="19" name="Picture 1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037504"/>
            <a:ext cx="419100" cy="257908"/>
          </a:xfrm>
          <a:prstGeom prst="rect">
            <a:avLst/>
          </a:prstGeom>
        </p:spPr>
      </p:pic>
      <p:pic>
        <p:nvPicPr>
          <p:cNvPr id="20" name="Picture 1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347212"/>
            <a:ext cx="419100" cy="257908"/>
          </a:xfrm>
          <a:prstGeom prst="rect">
            <a:avLst/>
          </a:prstGeom>
        </p:spPr>
      </p:pic>
      <p:pic>
        <p:nvPicPr>
          <p:cNvPr id="21" name="Picture 2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702312"/>
            <a:ext cx="419100" cy="257908"/>
          </a:xfrm>
          <a:prstGeom prst="rect">
            <a:avLst/>
          </a:prstGeom>
        </p:spPr>
      </p:pic>
      <p:pic>
        <p:nvPicPr>
          <p:cNvPr id="22" name="Picture 2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030832"/>
            <a:ext cx="419100" cy="257908"/>
          </a:xfrm>
          <a:prstGeom prst="rect">
            <a:avLst/>
          </a:prstGeom>
        </p:spPr>
      </p:pic>
      <p:pic>
        <p:nvPicPr>
          <p:cNvPr id="23" name="Picture 2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2341208"/>
            <a:ext cx="419100" cy="257908"/>
          </a:xfrm>
          <a:prstGeom prst="rect">
            <a:avLst/>
          </a:prstGeom>
        </p:spPr>
      </p:pic>
      <p:pic>
        <p:nvPicPr>
          <p:cNvPr id="24" name="Picture 2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2669180"/>
            <a:ext cx="419100" cy="257908"/>
          </a:xfrm>
          <a:prstGeom prst="rect">
            <a:avLst/>
          </a:prstGeom>
        </p:spPr>
      </p:pic>
      <p:pic>
        <p:nvPicPr>
          <p:cNvPr id="25" name="Picture 2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3037504"/>
            <a:ext cx="419100" cy="257908"/>
          </a:xfrm>
          <a:prstGeom prst="rect">
            <a:avLst/>
          </a:prstGeom>
        </p:spPr>
      </p:pic>
      <p:pic>
        <p:nvPicPr>
          <p:cNvPr id="26" name="Picture 2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3347212"/>
            <a:ext cx="419100" cy="257908"/>
          </a:xfrm>
          <a:prstGeom prst="rect">
            <a:avLst/>
          </a:prstGeom>
        </p:spPr>
      </p:pic>
      <p:pic>
        <p:nvPicPr>
          <p:cNvPr id="27" name="Picture 2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3702312"/>
            <a:ext cx="419100" cy="257908"/>
          </a:xfrm>
          <a:prstGeom prst="rect">
            <a:avLst/>
          </a:prstGeom>
        </p:spPr>
      </p:pic>
      <p:pic>
        <p:nvPicPr>
          <p:cNvPr id="28" name="Picture 2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4030832"/>
            <a:ext cx="419100" cy="257908"/>
          </a:xfrm>
          <a:prstGeom prst="rect">
            <a:avLst/>
          </a:prstGeom>
        </p:spPr>
      </p:pic>
      <p:pic>
        <p:nvPicPr>
          <p:cNvPr id="29" name="Picture 2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975" y="2341208"/>
            <a:ext cx="419100" cy="257908"/>
          </a:xfrm>
          <a:prstGeom prst="rect">
            <a:avLst/>
          </a:prstGeom>
        </p:spPr>
      </p:pic>
      <p:pic>
        <p:nvPicPr>
          <p:cNvPr id="30" name="Picture 2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975" y="2669180"/>
            <a:ext cx="419100" cy="257908"/>
          </a:xfrm>
          <a:prstGeom prst="rect">
            <a:avLst/>
          </a:prstGeom>
        </p:spPr>
      </p:pic>
      <p:pic>
        <p:nvPicPr>
          <p:cNvPr id="31" name="Picture 3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975" y="3037504"/>
            <a:ext cx="419100" cy="257908"/>
          </a:xfrm>
          <a:prstGeom prst="rect">
            <a:avLst/>
          </a:prstGeom>
        </p:spPr>
      </p:pic>
      <p:pic>
        <p:nvPicPr>
          <p:cNvPr id="35" name="Picture 3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2341208"/>
            <a:ext cx="419100" cy="257908"/>
          </a:xfrm>
          <a:prstGeom prst="rect">
            <a:avLst/>
          </a:prstGeom>
        </p:spPr>
      </p:pic>
      <p:pic>
        <p:nvPicPr>
          <p:cNvPr id="36" name="Picture 3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2669180"/>
            <a:ext cx="419100" cy="257908"/>
          </a:xfrm>
          <a:prstGeom prst="rect">
            <a:avLst/>
          </a:prstGeom>
        </p:spPr>
      </p:pic>
      <p:pic>
        <p:nvPicPr>
          <p:cNvPr id="37" name="Picture 3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3037504"/>
            <a:ext cx="419100" cy="257908"/>
          </a:xfrm>
          <a:prstGeom prst="rect">
            <a:avLst/>
          </a:prstGeom>
        </p:spPr>
      </p:pic>
      <p:pic>
        <p:nvPicPr>
          <p:cNvPr id="38" name="Picture 3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3347212"/>
            <a:ext cx="419100" cy="257908"/>
          </a:xfrm>
          <a:prstGeom prst="rect">
            <a:avLst/>
          </a:prstGeom>
        </p:spPr>
      </p:pic>
      <p:pic>
        <p:nvPicPr>
          <p:cNvPr id="41" name="Picture 4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2669180"/>
            <a:ext cx="419100" cy="257908"/>
          </a:xfrm>
          <a:prstGeom prst="rect">
            <a:avLst/>
          </a:prstGeom>
        </p:spPr>
      </p:pic>
      <p:pic>
        <p:nvPicPr>
          <p:cNvPr id="42" name="Picture 4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3037504"/>
            <a:ext cx="419100" cy="257908"/>
          </a:xfrm>
          <a:prstGeom prst="rect">
            <a:avLst/>
          </a:prstGeom>
        </p:spPr>
      </p:pic>
      <p:pic>
        <p:nvPicPr>
          <p:cNvPr id="43" name="Picture 4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3347212"/>
            <a:ext cx="419100" cy="257908"/>
          </a:xfrm>
          <a:prstGeom prst="rect">
            <a:avLst/>
          </a:prstGeom>
        </p:spPr>
      </p:pic>
      <p:pic>
        <p:nvPicPr>
          <p:cNvPr id="44" name="Picture 4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375" y="2341208"/>
            <a:ext cx="419100" cy="257908"/>
          </a:xfrm>
          <a:prstGeom prst="rect">
            <a:avLst/>
          </a:prstGeom>
        </p:spPr>
      </p:pic>
      <p:pic>
        <p:nvPicPr>
          <p:cNvPr id="45" name="Picture 4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312" y="2341208"/>
            <a:ext cx="419100" cy="257908"/>
          </a:xfrm>
          <a:prstGeom prst="rect">
            <a:avLst/>
          </a:prstGeom>
        </p:spPr>
      </p:pic>
      <p:pic>
        <p:nvPicPr>
          <p:cNvPr id="46" name="Picture 4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587" y="2341208"/>
            <a:ext cx="419100" cy="257908"/>
          </a:xfrm>
          <a:prstGeom prst="rect">
            <a:avLst/>
          </a:prstGeom>
        </p:spPr>
      </p:pic>
      <p:pic>
        <p:nvPicPr>
          <p:cNvPr id="47" name="Picture 4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2341208"/>
            <a:ext cx="419100" cy="257908"/>
          </a:xfrm>
          <a:prstGeom prst="rect">
            <a:avLst/>
          </a:prstGeom>
        </p:spPr>
      </p:pic>
      <p:pic>
        <p:nvPicPr>
          <p:cNvPr id="49" name="Picture 4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312" y="3347212"/>
            <a:ext cx="419100" cy="257908"/>
          </a:xfrm>
          <a:prstGeom prst="rect">
            <a:avLst/>
          </a:prstGeom>
        </p:spPr>
      </p:pic>
      <p:pic>
        <p:nvPicPr>
          <p:cNvPr id="50" name="Picture 4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587" y="3347212"/>
            <a:ext cx="419100" cy="257908"/>
          </a:xfrm>
          <a:prstGeom prst="rect">
            <a:avLst/>
          </a:prstGeom>
        </p:spPr>
      </p:pic>
      <p:pic>
        <p:nvPicPr>
          <p:cNvPr id="52" name="Picture 5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398608"/>
            <a:ext cx="419100" cy="257908"/>
          </a:xfrm>
          <a:prstGeom prst="rect">
            <a:avLst/>
          </a:prstGeom>
        </p:spPr>
      </p:pic>
      <p:pic>
        <p:nvPicPr>
          <p:cNvPr id="53" name="Picture 5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726580"/>
            <a:ext cx="419100" cy="257908"/>
          </a:xfrm>
          <a:prstGeom prst="rect">
            <a:avLst/>
          </a:prstGeom>
        </p:spPr>
      </p:pic>
      <p:pic>
        <p:nvPicPr>
          <p:cNvPr id="54" name="Picture 5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4398608"/>
            <a:ext cx="419100" cy="257908"/>
          </a:xfrm>
          <a:prstGeom prst="rect">
            <a:avLst/>
          </a:prstGeom>
        </p:spPr>
      </p:pic>
      <p:pic>
        <p:nvPicPr>
          <p:cNvPr id="55" name="Picture 5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4726580"/>
            <a:ext cx="419100" cy="257908"/>
          </a:xfrm>
          <a:prstGeom prst="rect">
            <a:avLst/>
          </a:prstGeom>
        </p:spPr>
      </p:pic>
      <p:pic>
        <p:nvPicPr>
          <p:cNvPr id="56" name="Picture 5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4726580"/>
            <a:ext cx="419100" cy="257908"/>
          </a:xfrm>
          <a:prstGeom prst="rect">
            <a:avLst/>
          </a:prstGeom>
        </p:spPr>
      </p:pic>
      <p:pic>
        <p:nvPicPr>
          <p:cNvPr id="57" name="Picture 5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752600"/>
            <a:ext cx="762000" cy="468924"/>
          </a:xfrm>
          <a:prstGeom prst="rect">
            <a:avLst/>
          </a:prstGeom>
        </p:spPr>
      </p:pic>
      <p:pic>
        <p:nvPicPr>
          <p:cNvPr id="58" name="Picture 5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2341208"/>
            <a:ext cx="419100" cy="257908"/>
          </a:xfrm>
          <a:prstGeom prst="rect">
            <a:avLst/>
          </a:prstGeom>
        </p:spPr>
      </p:pic>
      <p:pic>
        <p:nvPicPr>
          <p:cNvPr id="59" name="Picture 5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4398608"/>
            <a:ext cx="419100" cy="257908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7467600" y="3267276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57200" y="6400800"/>
            <a:ext cx="3124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 as pay-as-you-go licensing option</a:t>
            </a:r>
          </a:p>
        </p:txBody>
      </p:sp>
      <p:pic>
        <p:nvPicPr>
          <p:cNvPr id="60" name="Picture 5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905" y="5076092"/>
            <a:ext cx="419100" cy="257908"/>
          </a:xfrm>
          <a:prstGeom prst="rect">
            <a:avLst/>
          </a:prstGeom>
        </p:spPr>
      </p:pic>
      <p:pic>
        <p:nvPicPr>
          <p:cNvPr id="61" name="Picture 6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605" y="5076092"/>
            <a:ext cx="419100" cy="257908"/>
          </a:xfrm>
          <a:prstGeom prst="rect">
            <a:avLst/>
          </a:prstGeom>
        </p:spPr>
      </p:pic>
      <p:pic>
        <p:nvPicPr>
          <p:cNvPr id="62" name="Picture 6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5076092"/>
            <a:ext cx="419100" cy="257908"/>
          </a:xfrm>
          <a:prstGeom prst="rect">
            <a:avLst/>
          </a:prstGeom>
        </p:spPr>
      </p:pic>
      <p:pic>
        <p:nvPicPr>
          <p:cNvPr id="63" name="Picture 6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905" y="5410200"/>
            <a:ext cx="419100" cy="257908"/>
          </a:xfrm>
          <a:prstGeom prst="rect">
            <a:avLst/>
          </a:prstGeom>
        </p:spPr>
      </p:pic>
      <p:pic>
        <p:nvPicPr>
          <p:cNvPr id="64" name="Picture 6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605" y="5410200"/>
            <a:ext cx="419100" cy="257908"/>
          </a:xfrm>
          <a:prstGeom prst="rect">
            <a:avLst/>
          </a:prstGeom>
        </p:spPr>
      </p:pic>
      <p:pic>
        <p:nvPicPr>
          <p:cNvPr id="65" name="Picture 6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5410200"/>
            <a:ext cx="419100" cy="257908"/>
          </a:xfrm>
          <a:prstGeom prst="rect">
            <a:avLst/>
          </a:prstGeom>
        </p:spPr>
      </p:pic>
      <p:pic>
        <p:nvPicPr>
          <p:cNvPr id="66" name="Picture 6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3704492"/>
            <a:ext cx="419100" cy="257908"/>
          </a:xfrm>
          <a:prstGeom prst="rect">
            <a:avLst/>
          </a:prstGeom>
        </p:spPr>
      </p:pic>
      <p:pic>
        <p:nvPicPr>
          <p:cNvPr id="67" name="Picture 6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0" y="3704492"/>
            <a:ext cx="419100" cy="257908"/>
          </a:xfrm>
          <a:prstGeom prst="rect">
            <a:avLst/>
          </a:prstGeom>
        </p:spPr>
      </p:pic>
      <p:pic>
        <p:nvPicPr>
          <p:cNvPr id="68" name="Picture 6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4026148"/>
            <a:ext cx="419100" cy="257908"/>
          </a:xfrm>
          <a:prstGeom prst="rect">
            <a:avLst/>
          </a:prstGeom>
        </p:spPr>
      </p:pic>
      <p:pic>
        <p:nvPicPr>
          <p:cNvPr id="69" name="Picture 6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0" y="4026148"/>
            <a:ext cx="419100" cy="257908"/>
          </a:xfrm>
          <a:prstGeom prst="rect">
            <a:avLst/>
          </a:prstGeom>
        </p:spPr>
      </p:pic>
      <p:pic>
        <p:nvPicPr>
          <p:cNvPr id="70" name="Picture 6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905" y="5761892"/>
            <a:ext cx="419100" cy="257908"/>
          </a:xfrm>
          <a:prstGeom prst="rect">
            <a:avLst/>
          </a:prstGeom>
        </p:spPr>
      </p:pic>
      <p:pic>
        <p:nvPicPr>
          <p:cNvPr id="71" name="Picture 7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605" y="5761892"/>
            <a:ext cx="419100" cy="257908"/>
          </a:xfrm>
          <a:prstGeom prst="rect">
            <a:avLst/>
          </a:prstGeom>
        </p:spPr>
      </p:pic>
      <p:pic>
        <p:nvPicPr>
          <p:cNvPr id="72" name="Picture 7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5761892"/>
            <a:ext cx="419100" cy="25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979655"/>
      </p:ext>
    </p:extLst>
  </p:cSld>
  <p:clrMapOvr>
    <a:masterClrMapping/>
  </p:clrMapOvr>
  <p:transition xmlns:p14="http://schemas.microsoft.com/office/powerpoint/2010/main">
    <p:wipe dir="r"/>
  </p:transition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Change Log</a:t>
            </a:r>
            <a:endParaRPr lang="en-US" b="0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618037"/>
          </a:xfrm>
        </p:spPr>
        <p:txBody>
          <a:bodyPr numCol="3"/>
          <a:lstStyle/>
          <a:p>
            <a:pPr marL="0" indent="0">
              <a:buNone/>
            </a:pPr>
            <a:r>
              <a:rPr lang="en-US" sz="1200" b="1" dirty="0" smtClean="0"/>
              <a:t>Nov 2013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FAZ/FMG 1000D</a:t>
            </a:r>
            <a:endParaRPr lang="en-US" sz="1200" dirty="0"/>
          </a:p>
          <a:p>
            <a:r>
              <a:rPr lang="en-US" sz="1200" dirty="0" smtClean="0"/>
              <a:t>Adds 3700D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Dec 2013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VM Matrix</a:t>
            </a:r>
            <a:endParaRPr lang="en-US" sz="1200" dirty="0"/>
          </a:p>
          <a:p>
            <a:r>
              <a:rPr lang="en-US" sz="1200" dirty="0"/>
              <a:t>Adds </a:t>
            </a:r>
            <a:r>
              <a:rPr lang="en-US" sz="1200" dirty="0" smtClean="0"/>
              <a:t>1500D</a:t>
            </a:r>
          </a:p>
          <a:p>
            <a:r>
              <a:rPr lang="en-US" sz="1200" dirty="0" smtClean="0"/>
              <a:t>Adds FortiSandbox</a:t>
            </a:r>
          </a:p>
          <a:p>
            <a:r>
              <a:rPr lang="en-US" sz="1200" dirty="0" smtClean="0"/>
              <a:t>Revises 3950B,3700D specs</a:t>
            </a:r>
          </a:p>
          <a:p>
            <a:r>
              <a:rPr lang="en-US" sz="1200" dirty="0" smtClean="0"/>
              <a:t>EoL </a:t>
            </a:r>
            <a:r>
              <a:rPr lang="en-US" sz="1200" dirty="0" err="1" smtClean="0"/>
              <a:t>Fxx</a:t>
            </a:r>
            <a:r>
              <a:rPr lang="en-US" sz="1200" dirty="0" smtClean="0"/>
              <a:t> 1000C series, add new 1000D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Jan 2014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new connected UTM products</a:t>
            </a:r>
          </a:p>
          <a:p>
            <a:r>
              <a:rPr lang="en-US" sz="1200" dirty="0" smtClean="0"/>
              <a:t>Remove products – FXX-1000C, FortiScan</a:t>
            </a:r>
          </a:p>
          <a:p>
            <a:pPr marL="0" indent="0">
              <a:buNone/>
            </a:pPr>
            <a:endParaRPr lang="en-US" sz="1200" b="1" dirty="0" smtClean="0"/>
          </a:p>
          <a:p>
            <a:pPr marL="0" indent="0">
              <a:buNone/>
            </a:pPr>
            <a:r>
              <a:rPr lang="en-US" sz="1200" b="1" dirty="0" smtClean="0"/>
              <a:t>Feb 2014</a:t>
            </a:r>
            <a:endParaRPr lang="en-US" sz="1200" b="1" dirty="0"/>
          </a:p>
          <a:p>
            <a:r>
              <a:rPr lang="en-US" sz="1200" dirty="0" smtClean="0"/>
              <a:t>Update DC versions for 600C,8000C,1000C</a:t>
            </a:r>
            <a:endParaRPr lang="en-US" sz="1200" dirty="0"/>
          </a:p>
          <a:p>
            <a:r>
              <a:rPr lang="en-US" sz="1200" dirty="0" smtClean="0"/>
              <a:t>Correct Power adapter table for FortiAPs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b="1" dirty="0" smtClean="0"/>
              <a:t>Mar 2014</a:t>
            </a:r>
            <a:endParaRPr lang="en-US" sz="1200" b="1" dirty="0"/>
          </a:p>
          <a:p>
            <a:r>
              <a:rPr lang="en-US" sz="1200" dirty="0" smtClean="0"/>
              <a:t>Update feature Matrix</a:t>
            </a:r>
          </a:p>
          <a:p>
            <a:r>
              <a:rPr lang="en-US" sz="1200" dirty="0" smtClean="0"/>
              <a:t>Update FortiADC product line</a:t>
            </a:r>
          </a:p>
          <a:p>
            <a:r>
              <a:rPr lang="en-US" sz="1200" dirty="0"/>
              <a:t>Update </a:t>
            </a:r>
            <a:r>
              <a:rPr lang="en-US" sz="1200" dirty="0" err="1" smtClean="0"/>
              <a:t>FortiDDOS</a:t>
            </a:r>
            <a:r>
              <a:rPr lang="en-US" sz="1200" dirty="0" smtClean="0"/>
              <a:t> product line</a:t>
            </a:r>
          </a:p>
          <a:p>
            <a:r>
              <a:rPr lang="en-US" sz="1200" dirty="0" smtClean="0"/>
              <a:t>Correct some FortiSwitch info</a:t>
            </a:r>
          </a:p>
          <a:p>
            <a:r>
              <a:rPr lang="en-US" sz="1200" dirty="0" smtClean="0"/>
              <a:t>Add FortiGate-VM AWS</a:t>
            </a:r>
          </a:p>
          <a:p>
            <a:r>
              <a:rPr lang="en-US" sz="1200" dirty="0" smtClean="0"/>
              <a:t>Edit FortiWeb</a:t>
            </a:r>
            <a:endParaRPr lang="en-US" sz="1200" b="1" dirty="0" smtClean="0"/>
          </a:p>
          <a:p>
            <a:endParaRPr lang="en-US" sz="1200" b="1" dirty="0"/>
          </a:p>
          <a:p>
            <a:pPr marL="0" indent="0">
              <a:buNone/>
            </a:pPr>
            <a:r>
              <a:rPr lang="en-US" sz="1200" b="1" dirty="0" smtClean="0"/>
              <a:t>Apr 2014	</a:t>
            </a:r>
          </a:p>
          <a:p>
            <a:r>
              <a:rPr lang="en-US" sz="1200" dirty="0" smtClean="0"/>
              <a:t>Adds FSA 1000D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Jun 2014</a:t>
            </a:r>
            <a:r>
              <a:rPr lang="en-US" sz="1200" b="1" dirty="0"/>
              <a:t>	</a:t>
            </a:r>
          </a:p>
          <a:p>
            <a:r>
              <a:rPr lang="en-US" sz="1200" dirty="0"/>
              <a:t>Adds </a:t>
            </a:r>
            <a:r>
              <a:rPr lang="en-US" sz="1200" dirty="0" smtClean="0"/>
              <a:t>FSW 1024/1048D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Jul </a:t>
            </a:r>
            <a:r>
              <a:rPr lang="en-US" sz="1200" b="1" dirty="0"/>
              <a:t>2014	</a:t>
            </a:r>
          </a:p>
          <a:p>
            <a:r>
              <a:rPr lang="en-US" sz="1200" dirty="0"/>
              <a:t>Adds </a:t>
            </a:r>
            <a:r>
              <a:rPr lang="en-US" sz="1200" dirty="0" smtClean="0"/>
              <a:t>FG-300D/500D</a:t>
            </a:r>
          </a:p>
          <a:p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Aug2014</a:t>
            </a:r>
            <a:r>
              <a:rPr lang="en-US" sz="1200" b="1" dirty="0"/>
              <a:t>	</a:t>
            </a:r>
          </a:p>
          <a:p>
            <a:r>
              <a:rPr lang="en-US" sz="1200" dirty="0"/>
              <a:t>Adds FG</a:t>
            </a:r>
            <a:r>
              <a:rPr lang="en-US" sz="1200" dirty="0" smtClean="0"/>
              <a:t>-5001D &amp; FCTL-5903C</a:t>
            </a:r>
          </a:p>
          <a:p>
            <a:r>
              <a:rPr lang="en-US" sz="1200" dirty="0" smtClean="0"/>
              <a:t>Remove FG/FWF20C (EOL)</a:t>
            </a:r>
          </a:p>
          <a:p>
            <a:r>
              <a:rPr lang="en-US" sz="1200" dirty="0" smtClean="0"/>
              <a:t>Realign FortiGate segments</a:t>
            </a:r>
          </a:p>
          <a:p>
            <a:r>
              <a:rPr lang="en-US" sz="1200" dirty="0" smtClean="0"/>
              <a:t>Add </a:t>
            </a:r>
            <a:r>
              <a:rPr lang="en-US" sz="1200" dirty="0" err="1" smtClean="0"/>
              <a:t>Vmware</a:t>
            </a:r>
            <a:r>
              <a:rPr lang="en-US" sz="1200" dirty="0" smtClean="0"/>
              <a:t> 5.5 support into matrix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Sep </a:t>
            </a:r>
            <a:r>
              <a:rPr lang="en-US" sz="1200" b="1" dirty="0"/>
              <a:t>2014	</a:t>
            </a:r>
          </a:p>
          <a:p>
            <a:r>
              <a:rPr lang="en-US" sz="1200" dirty="0" smtClean="0"/>
              <a:t>Add FG-70,80D, 60D-3G4G, 94d-POE</a:t>
            </a:r>
          </a:p>
          <a:p>
            <a:r>
              <a:rPr lang="en-US" sz="1200" dirty="0" smtClean="0"/>
              <a:t>Remove FS-548B</a:t>
            </a:r>
          </a:p>
          <a:p>
            <a:r>
              <a:rPr lang="en-US" sz="1200" dirty="0" smtClean="0"/>
              <a:t>Update all FML specs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Oct </a:t>
            </a:r>
            <a:r>
              <a:rPr lang="en-US" sz="1200" b="1" dirty="0"/>
              <a:t>2014	</a:t>
            </a:r>
          </a:p>
          <a:p>
            <a:r>
              <a:rPr lang="en-US" sz="1200" dirty="0" smtClean="0"/>
              <a:t>Update VM matrix</a:t>
            </a:r>
          </a:p>
          <a:p>
            <a:r>
              <a:rPr lang="en-US" sz="1200" dirty="0" smtClean="0"/>
              <a:t>Remove </a:t>
            </a:r>
            <a:r>
              <a:rPr lang="en-US" sz="1200" dirty="0" err="1" smtClean="0"/>
              <a:t>Eoling</a:t>
            </a:r>
            <a:r>
              <a:rPr lang="en-US" sz="1200" dirty="0" smtClean="0"/>
              <a:t> products – FS-248B-DPS, FG-60C-SFP</a:t>
            </a: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67940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FortiGate/FortiWiFi 30D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018446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2/2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295400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defTabSz="914417">
              <a:spcBef>
                <a:spcPct val="20000"/>
              </a:spcBef>
            </a:pPr>
            <a:r>
              <a:rPr lang="en-US" sz="1200" b="1" dirty="0" smtClean="0"/>
              <a:t>FortiGate-30D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G</a:t>
            </a:r>
            <a:r>
              <a:rPr lang="en-US" sz="1200" dirty="0" smtClean="0"/>
              <a:t>E RJ45 WAN Ports</a:t>
            </a:r>
          </a:p>
          <a:p>
            <a:pPr defTabSz="914417">
              <a:spcBef>
                <a:spcPct val="20000"/>
              </a:spcBef>
            </a:pPr>
            <a:endParaRPr lang="en-US" sz="1200" b="1" dirty="0" smtClean="0"/>
          </a:p>
          <a:p>
            <a:pPr defTabSz="914417">
              <a:spcBef>
                <a:spcPct val="20000"/>
              </a:spcBef>
            </a:pPr>
            <a:r>
              <a:rPr lang="en-US" sz="1200" b="1" dirty="0" smtClean="0"/>
              <a:t>FortiWifi-30D</a:t>
            </a:r>
            <a:endParaRPr lang="en-US" sz="1200" b="1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GE RJ45 WAN </a:t>
            </a:r>
            <a:r>
              <a:rPr lang="en-US" sz="1200" dirty="0" smtClean="0"/>
              <a:t>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WiFi: 802.11a</a:t>
            </a:r>
            <a:r>
              <a:rPr lang="en-US" sz="1200" dirty="0">
                <a:latin typeface="Arial" charset="0"/>
              </a:rPr>
              <a:t>/b/g/</a:t>
            </a:r>
            <a:r>
              <a:rPr lang="en-US" sz="1200" dirty="0" smtClean="0">
                <a:latin typeface="Arial" charset="0"/>
              </a:rPr>
              <a:t>n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5893" y="3352800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3172" y="3382723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usb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200" y="3376757"/>
            <a:ext cx="570839" cy="313871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 bwMode="auto">
          <a:xfrm>
            <a:off x="7949946" y="3339475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9" name="Picture 18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30072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744267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FortiGate/</a:t>
            </a:r>
            <a:r>
              <a:rPr lang="en-US" b="0" i="0" dirty="0" smtClean="0"/>
              <a:t>FortiWiFi</a:t>
            </a:r>
            <a:r>
              <a:rPr lang="en-US" b="0" i="0" dirty="0"/>
              <a:t> </a:t>
            </a:r>
            <a:r>
              <a:rPr lang="en-US" b="0" i="0" dirty="0" smtClean="0"/>
              <a:t>30D-POE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587046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2/2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sp>
        <p:nvSpPr>
          <p:cNvPr id="13" name="Rectangle 47"/>
          <p:cNvSpPr>
            <a:spLocks noChangeArrowheads="1"/>
          </p:cNvSpPr>
          <p:nvPr/>
        </p:nvSpPr>
        <p:spPr bwMode="auto">
          <a:xfrm>
            <a:off x="5867400" y="1143000"/>
            <a:ext cx="31242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</a:t>
            </a:r>
            <a:r>
              <a:rPr lang="en-US" sz="1200" dirty="0"/>
              <a:t>GE RJ45 Switch </a:t>
            </a:r>
            <a:r>
              <a:rPr lang="en-US" sz="1200" dirty="0" smtClean="0"/>
              <a:t>Ports (</a:t>
            </a:r>
            <a:r>
              <a:rPr lang="en-US" sz="1200" dirty="0" err="1" smtClean="0"/>
              <a:t>inc.</a:t>
            </a:r>
            <a:r>
              <a:rPr lang="en-US" sz="1200" dirty="0" smtClean="0"/>
              <a:t> 1x PoE)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GE RJ45 WAN </a:t>
            </a:r>
            <a:r>
              <a:rPr lang="en-US" sz="1200" dirty="0" smtClean="0"/>
              <a:t>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19" name="Picture 46" descr="dark_port_output-po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087" y="3465096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3070728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679" y="3100651"/>
            <a:ext cx="569690" cy="312735"/>
          </a:xfrm>
          <a:prstGeom prst="rect">
            <a:avLst/>
          </a:prstGeom>
          <a:effectLst/>
        </p:spPr>
      </p:pic>
      <p:pic>
        <p:nvPicPr>
          <p:cNvPr id="23" name="Picture 22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6707" y="3094685"/>
            <a:ext cx="570839" cy="313871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 bwMode="auto">
          <a:xfrm>
            <a:off x="7951453" y="3057403"/>
            <a:ext cx="0" cy="699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2507" y="3048000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726470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Rectangle 534"/>
          <p:cNvSpPr/>
          <p:nvPr/>
        </p:nvSpPr>
        <p:spPr bwMode="auto">
          <a:xfrm>
            <a:off x="0" y="0"/>
            <a:ext cx="9144000" cy="128897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59" name="Rounded Rectangle 358"/>
          <p:cNvSpPr/>
          <p:nvPr/>
        </p:nvSpPr>
        <p:spPr>
          <a:xfrm>
            <a:off x="914400" y="2133600"/>
            <a:ext cx="1447800" cy="1219200"/>
          </a:xfrm>
          <a:prstGeom prst="roundRect">
            <a:avLst>
              <a:gd name="adj" fmla="val 15698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60" name="Straight Connector 359"/>
          <p:cNvCxnSpPr/>
          <p:nvPr/>
        </p:nvCxnSpPr>
        <p:spPr>
          <a:xfrm flipV="1">
            <a:off x="3124200" y="20574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361" name="Rounded Rectangle 360"/>
          <p:cNvSpPr/>
          <p:nvPr/>
        </p:nvSpPr>
        <p:spPr>
          <a:xfrm>
            <a:off x="2133600" y="152400"/>
            <a:ext cx="3886200" cy="1752600"/>
          </a:xfrm>
          <a:prstGeom prst="roundRect">
            <a:avLst>
              <a:gd name="adj" fmla="val 12592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2" name="Rounded Rectangle 361"/>
          <p:cNvSpPr/>
          <p:nvPr/>
        </p:nvSpPr>
        <p:spPr>
          <a:xfrm>
            <a:off x="6172200" y="152400"/>
            <a:ext cx="2743200" cy="6006029"/>
          </a:xfrm>
          <a:prstGeom prst="roundRect">
            <a:avLst>
              <a:gd name="adj" fmla="val 6803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63" name="Straight Connector 362"/>
          <p:cNvCxnSpPr/>
          <p:nvPr/>
        </p:nvCxnSpPr>
        <p:spPr>
          <a:xfrm>
            <a:off x="3352800" y="2667000"/>
            <a:ext cx="457201" cy="1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364" name="Straight Connector 363"/>
          <p:cNvCxnSpPr/>
          <p:nvPr/>
        </p:nvCxnSpPr>
        <p:spPr>
          <a:xfrm flipV="1">
            <a:off x="838200" y="12192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365" name="Rounded Rectangle 364"/>
          <p:cNvSpPr/>
          <p:nvPr/>
        </p:nvSpPr>
        <p:spPr>
          <a:xfrm>
            <a:off x="228600" y="1600200"/>
            <a:ext cx="1295400" cy="2514600"/>
          </a:xfrm>
          <a:prstGeom prst="roundRect">
            <a:avLst>
              <a:gd name="adj" fmla="val 15698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6" name="Rounded Rectangle 365"/>
          <p:cNvSpPr/>
          <p:nvPr/>
        </p:nvSpPr>
        <p:spPr>
          <a:xfrm>
            <a:off x="2133600" y="3657601"/>
            <a:ext cx="3886200" cy="2500828"/>
          </a:xfrm>
          <a:prstGeom prst="roundRect">
            <a:avLst>
              <a:gd name="adj" fmla="val 6803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7" name="Rounded Rectangle 366"/>
          <p:cNvSpPr/>
          <p:nvPr/>
        </p:nvSpPr>
        <p:spPr>
          <a:xfrm>
            <a:off x="228600" y="4267200"/>
            <a:ext cx="1752600" cy="1891229"/>
          </a:xfrm>
          <a:prstGeom prst="roundRect">
            <a:avLst>
              <a:gd name="adj" fmla="val 15698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68" name="Picture 367" descr="Cloud-Blu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7200"/>
            <a:ext cx="125888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" name="Picture 5" descr="FortiAnalyzer_Icon_1U_Lt-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650294"/>
            <a:ext cx="1093794" cy="68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" name="Picture 28" descr="FortiManager_Icon_1U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685800"/>
            <a:ext cx="109844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" name="Picture 25" descr="FortiMail_Icon_1U_Lt-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139" y="2372298"/>
            <a:ext cx="73292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" name="Picture 18" descr="FortiWifi_Icon_1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3200"/>
            <a:ext cx="974684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3" name="Picture 30" descr="FortiDDoS_Icon_1U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461830"/>
            <a:ext cx="7355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4" name="Picture 6" descr="FortiClient_Icon_L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875881"/>
            <a:ext cx="5508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74"/>
          <p:cNvGrpSpPr/>
          <p:nvPr/>
        </p:nvGrpSpPr>
        <p:grpSpPr>
          <a:xfrm>
            <a:off x="2133600" y="609600"/>
            <a:ext cx="990600" cy="762000"/>
            <a:chOff x="4736709" y="3604167"/>
            <a:chExt cx="1271289" cy="883552"/>
          </a:xfrm>
        </p:grpSpPr>
        <p:pic>
          <p:nvPicPr>
            <p:cNvPr id="376" name="Picture 375" descr="2U_Lt-s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6709" y="3604167"/>
              <a:ext cx="1271289" cy="88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7" name="Picture 376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987636" y="3636818"/>
              <a:ext cx="762000" cy="5715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378" name="Picture 15" descr="FortiWeb_Icon_1U_Lt-s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61830"/>
            <a:ext cx="73681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378"/>
          <p:cNvGrpSpPr/>
          <p:nvPr/>
        </p:nvGrpSpPr>
        <p:grpSpPr>
          <a:xfrm>
            <a:off x="7696200" y="1143000"/>
            <a:ext cx="1186543" cy="855892"/>
            <a:chOff x="7315200" y="152400"/>
            <a:chExt cx="1186543" cy="855892"/>
          </a:xfrm>
        </p:grpSpPr>
        <p:grpSp>
          <p:nvGrpSpPr>
            <p:cNvPr id="4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382" name="Picture 381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3" name="Picture 382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4" name="Picture 383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81" name="TextBox 22"/>
            <p:cNvSpPr txBox="1"/>
            <p:nvPr/>
          </p:nvSpPr>
          <p:spPr>
            <a:xfrm>
              <a:off x="7315200" y="152400"/>
              <a:ext cx="118654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Application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" name="Group 384"/>
          <p:cNvGrpSpPr/>
          <p:nvPr/>
        </p:nvGrpSpPr>
        <p:grpSpPr>
          <a:xfrm>
            <a:off x="7010400" y="5147630"/>
            <a:ext cx="1028700" cy="855892"/>
            <a:chOff x="7391400" y="152400"/>
            <a:chExt cx="1028700" cy="855892"/>
          </a:xfrm>
        </p:grpSpPr>
        <p:grpSp>
          <p:nvGrpSpPr>
            <p:cNvPr id="6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388" name="Picture 28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9" name="Picture 388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0" name="Picture 389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87" name="TextBox 386"/>
            <p:cNvSpPr txBox="1"/>
            <p:nvPr/>
          </p:nvSpPr>
          <p:spPr>
            <a:xfrm>
              <a:off x="7467600" y="152400"/>
              <a:ext cx="84350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Web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" name="Group 390"/>
          <p:cNvGrpSpPr/>
          <p:nvPr/>
        </p:nvGrpSpPr>
        <p:grpSpPr>
          <a:xfrm>
            <a:off x="7772400" y="152400"/>
            <a:ext cx="1028700" cy="855892"/>
            <a:chOff x="7391400" y="152400"/>
            <a:chExt cx="1028700" cy="855892"/>
          </a:xfrm>
        </p:grpSpPr>
        <p:grpSp>
          <p:nvGrpSpPr>
            <p:cNvPr id="8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394" name="Picture 34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5" name="Picture 394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6" name="Picture 395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93" name="TextBox 392"/>
            <p:cNvSpPr txBox="1"/>
            <p:nvPr/>
          </p:nvSpPr>
          <p:spPr>
            <a:xfrm>
              <a:off x="7543800" y="152400"/>
              <a:ext cx="74732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DB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Group 396"/>
          <p:cNvGrpSpPr/>
          <p:nvPr/>
        </p:nvGrpSpPr>
        <p:grpSpPr>
          <a:xfrm>
            <a:off x="7772400" y="2067498"/>
            <a:ext cx="1028700" cy="855892"/>
            <a:chOff x="7391400" y="152400"/>
            <a:chExt cx="1028700" cy="855892"/>
          </a:xfrm>
        </p:grpSpPr>
        <p:grpSp>
          <p:nvGrpSpPr>
            <p:cNvPr id="10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400" name="Picture 40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1" name="Picture 400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2" name="Picture 401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99" name="TextBox 398"/>
            <p:cNvSpPr txBox="1"/>
            <p:nvPr/>
          </p:nvSpPr>
          <p:spPr>
            <a:xfrm>
              <a:off x="7543800" y="152400"/>
              <a:ext cx="8258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Mail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03" name="TextBox 402"/>
          <p:cNvSpPr txBox="1"/>
          <p:nvPr/>
        </p:nvSpPr>
        <p:spPr>
          <a:xfrm>
            <a:off x="6793090" y="1353979"/>
            <a:ext cx="5870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FortiDB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04" name="Straight Connector 403"/>
          <p:cNvCxnSpPr>
            <a:stCxn id="373" idx="3"/>
            <a:endCxn id="378" idx="1"/>
          </p:cNvCxnSpPr>
          <p:nvPr/>
        </p:nvCxnSpPr>
        <p:spPr>
          <a:xfrm>
            <a:off x="7060163" y="4690430"/>
            <a:ext cx="178837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5" name="Straight Connector 404"/>
          <p:cNvCxnSpPr/>
          <p:nvPr/>
        </p:nvCxnSpPr>
        <p:spPr>
          <a:xfrm>
            <a:off x="8534400" y="4842830"/>
            <a:ext cx="0" cy="7620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6" name="Straight Connector 405"/>
          <p:cNvCxnSpPr>
            <a:stCxn id="371" idx="3"/>
          </p:cNvCxnSpPr>
          <p:nvPr/>
        </p:nvCxnSpPr>
        <p:spPr>
          <a:xfrm>
            <a:off x="7453061" y="2600898"/>
            <a:ext cx="319339" cy="884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7" name="Straight Connector 406"/>
          <p:cNvCxnSpPr>
            <a:stCxn id="371" idx="1"/>
          </p:cNvCxnSpPr>
          <p:nvPr/>
        </p:nvCxnSpPr>
        <p:spPr>
          <a:xfrm flipH="1">
            <a:off x="6400800" y="2600898"/>
            <a:ext cx="319339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8" name="Straight Connector 407"/>
          <p:cNvCxnSpPr>
            <a:stCxn id="382" idx="1"/>
          </p:cNvCxnSpPr>
          <p:nvPr/>
        </p:nvCxnSpPr>
        <p:spPr>
          <a:xfrm flipH="1" flipV="1">
            <a:off x="6400800" y="1676400"/>
            <a:ext cx="1371600" cy="884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9" name="Straight Connector 408"/>
          <p:cNvCxnSpPr/>
          <p:nvPr/>
        </p:nvCxnSpPr>
        <p:spPr>
          <a:xfrm flipH="1" flipV="1">
            <a:off x="6400800" y="685800"/>
            <a:ext cx="1371600" cy="884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10" name="TextBox 409"/>
          <p:cNvSpPr txBox="1"/>
          <p:nvPr/>
        </p:nvSpPr>
        <p:spPr>
          <a:xfrm>
            <a:off x="7315200" y="4899920"/>
            <a:ext cx="6848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FortiWeb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11" name="TextBox 410"/>
          <p:cNvSpPr txBox="1"/>
          <p:nvPr/>
        </p:nvSpPr>
        <p:spPr>
          <a:xfrm>
            <a:off x="6400800" y="4899920"/>
            <a:ext cx="7248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FortiDDoS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12" name="TextBox 411"/>
          <p:cNvSpPr txBox="1"/>
          <p:nvPr/>
        </p:nvSpPr>
        <p:spPr>
          <a:xfrm>
            <a:off x="6749809" y="2797366"/>
            <a:ext cx="6735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FortiMail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pic>
        <p:nvPicPr>
          <p:cNvPr id="413" name="Picture 7" descr="FortiADC_1U_Icon[1]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4461830"/>
            <a:ext cx="762000" cy="47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4" name="TextBox 413"/>
          <p:cNvSpPr txBox="1"/>
          <p:nvPr/>
        </p:nvSpPr>
        <p:spPr>
          <a:xfrm>
            <a:off x="8077200" y="4899920"/>
            <a:ext cx="8723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FortiADC/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Coyote Point</a:t>
            </a:r>
          </a:p>
        </p:txBody>
      </p:sp>
      <p:pic>
        <p:nvPicPr>
          <p:cNvPr id="415" name="Picture 414" descr="Internet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133600"/>
            <a:ext cx="1371600" cy="1011962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" name="Picture 20" descr="WLAN-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124200"/>
            <a:ext cx="971811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" name="Picture 26" descr="1U_Lt-s_x200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589" y="4309430"/>
            <a:ext cx="756179" cy="668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" name="Picture 20" descr="WLAN-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5376230"/>
            <a:ext cx="971811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20" name="Straight Connector 419"/>
          <p:cNvCxnSpPr/>
          <p:nvPr/>
        </p:nvCxnSpPr>
        <p:spPr>
          <a:xfrm>
            <a:off x="2819400" y="3962400"/>
            <a:ext cx="25908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1" name="Straight Connector 420"/>
          <p:cNvCxnSpPr/>
          <p:nvPr/>
        </p:nvCxnSpPr>
        <p:spPr>
          <a:xfrm flipV="1">
            <a:off x="3676389" y="39624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grpSp>
        <p:nvGrpSpPr>
          <p:cNvPr id="11" name="Group 421"/>
          <p:cNvGrpSpPr/>
          <p:nvPr/>
        </p:nvGrpSpPr>
        <p:grpSpPr>
          <a:xfrm>
            <a:off x="3124200" y="647700"/>
            <a:ext cx="1012825" cy="692150"/>
            <a:chOff x="1425575" y="1136650"/>
            <a:chExt cx="1506538" cy="936625"/>
          </a:xfrm>
        </p:grpSpPr>
        <p:pic>
          <p:nvPicPr>
            <p:cNvPr id="423" name="Picture 22" descr="1U_Lt-s_x200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5575" y="1136650"/>
              <a:ext cx="1506538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4" name="Picture 14" descr="FortiAuthenticator_Icon.png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110" y="1196592"/>
              <a:ext cx="831850" cy="611188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425" name="Straight Connector 424"/>
          <p:cNvCxnSpPr/>
          <p:nvPr/>
        </p:nvCxnSpPr>
        <p:spPr>
          <a:xfrm>
            <a:off x="2667000" y="14478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6" name="Straight Connector 425"/>
          <p:cNvCxnSpPr/>
          <p:nvPr/>
        </p:nvCxnSpPr>
        <p:spPr>
          <a:xfrm flipV="1">
            <a:off x="3505200" y="1371600"/>
            <a:ext cx="0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7" name="Straight Connector 426"/>
          <p:cNvCxnSpPr/>
          <p:nvPr/>
        </p:nvCxnSpPr>
        <p:spPr>
          <a:xfrm>
            <a:off x="4572000" y="12192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8" name="Straight Connector 427"/>
          <p:cNvCxnSpPr/>
          <p:nvPr/>
        </p:nvCxnSpPr>
        <p:spPr>
          <a:xfrm flipH="1">
            <a:off x="5638800" y="1371600"/>
            <a:ext cx="2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29" name="TextBox 428"/>
          <p:cNvSpPr txBox="1"/>
          <p:nvPr/>
        </p:nvSpPr>
        <p:spPr>
          <a:xfrm>
            <a:off x="2438400" y="4899920"/>
            <a:ext cx="7906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FortiSwitch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0" name="TextBox 429"/>
          <p:cNvSpPr txBox="1"/>
          <p:nvPr/>
        </p:nvSpPr>
        <p:spPr>
          <a:xfrm>
            <a:off x="3523989" y="4899920"/>
            <a:ext cx="5806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FortiAP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31" name="Straight Connector 430"/>
          <p:cNvCxnSpPr/>
          <p:nvPr/>
        </p:nvCxnSpPr>
        <p:spPr>
          <a:xfrm>
            <a:off x="609600" y="22098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32" name="TextBox 431"/>
          <p:cNvSpPr txBox="1"/>
          <p:nvPr/>
        </p:nvSpPr>
        <p:spPr>
          <a:xfrm>
            <a:off x="5029200" y="2971800"/>
            <a:ext cx="6880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FortiGate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3" name="TextBox 432"/>
          <p:cNvSpPr txBox="1"/>
          <p:nvPr/>
        </p:nvSpPr>
        <p:spPr>
          <a:xfrm>
            <a:off x="838200" y="2895600"/>
            <a:ext cx="675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FortiWiFi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4" name="TextBox 433"/>
          <p:cNvSpPr txBox="1"/>
          <p:nvPr/>
        </p:nvSpPr>
        <p:spPr>
          <a:xfrm>
            <a:off x="228600" y="5485481"/>
            <a:ext cx="7441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FortiClient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5" name="TextBox 434"/>
          <p:cNvSpPr txBox="1"/>
          <p:nvPr/>
        </p:nvSpPr>
        <p:spPr>
          <a:xfrm>
            <a:off x="2286000" y="1295400"/>
            <a:ext cx="8963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FortiSandBox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6" name="TextBox 435"/>
          <p:cNvSpPr txBox="1"/>
          <p:nvPr/>
        </p:nvSpPr>
        <p:spPr>
          <a:xfrm>
            <a:off x="3124200" y="1295400"/>
            <a:ext cx="11785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FortiAuthenticator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7" name="TextBox 436"/>
          <p:cNvSpPr txBox="1"/>
          <p:nvPr/>
        </p:nvSpPr>
        <p:spPr>
          <a:xfrm>
            <a:off x="4191000" y="1295400"/>
            <a:ext cx="8963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FortiAnalyzer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8" name="TextBox 437"/>
          <p:cNvSpPr txBox="1"/>
          <p:nvPr/>
        </p:nvSpPr>
        <p:spPr>
          <a:xfrm>
            <a:off x="5029200" y="1295400"/>
            <a:ext cx="9108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FortiManager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grpSp>
        <p:nvGrpSpPr>
          <p:cNvPr id="12" name="Group 438"/>
          <p:cNvGrpSpPr/>
          <p:nvPr/>
        </p:nvGrpSpPr>
        <p:grpSpPr>
          <a:xfrm>
            <a:off x="6731179" y="3487627"/>
            <a:ext cx="876300" cy="548035"/>
            <a:chOff x="5334000" y="4800600"/>
            <a:chExt cx="1187965" cy="742950"/>
          </a:xfrm>
        </p:grpSpPr>
        <p:pic>
          <p:nvPicPr>
            <p:cNvPr id="440" name="Picture 23" descr="FortiGate_Icon_1U_L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0" y="4800600"/>
              <a:ext cx="1187965" cy="74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1" name="Picture 10" descr="FortiDNS_Icon.png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0459" y="4821620"/>
              <a:ext cx="721001" cy="533400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42" name="Picture 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"/>
            <a:ext cx="62368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442"/>
          <p:cNvGrpSpPr/>
          <p:nvPr/>
        </p:nvGrpSpPr>
        <p:grpSpPr>
          <a:xfrm>
            <a:off x="228600" y="1828800"/>
            <a:ext cx="685800" cy="381000"/>
            <a:chOff x="4419600" y="3657600"/>
            <a:chExt cx="1187965" cy="742950"/>
          </a:xfrm>
        </p:grpSpPr>
        <p:pic>
          <p:nvPicPr>
            <p:cNvPr id="444" name="Picture 23" descr="FortiGate_Icon_1U_L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9600" y="3657600"/>
              <a:ext cx="1187965" cy="74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5" name="Picture 32" descr="FortiExtender_Icon.png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8200" y="3657600"/>
              <a:ext cx="762000" cy="572174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46" name="Picture 7" descr="FortiToken_Icon.png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952081"/>
            <a:ext cx="514999" cy="38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7" name="Picture 3" descr="FortiCloud_icon.png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533400"/>
            <a:ext cx="609600" cy="450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8" name="Picture 9" descr="FortiCam_Camera_icon.png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452430"/>
            <a:ext cx="61875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9" name="Picture 10" descr="FortiCam_Appliance_Icon.png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461830"/>
            <a:ext cx="760097" cy="472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" name="TextBox 449"/>
          <p:cNvSpPr txBox="1"/>
          <p:nvPr/>
        </p:nvSpPr>
        <p:spPr>
          <a:xfrm>
            <a:off x="6781800" y="3949545"/>
            <a:ext cx="6607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FortiDNS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51" name="Straight Connector 450"/>
          <p:cNvCxnSpPr/>
          <p:nvPr/>
        </p:nvCxnSpPr>
        <p:spPr>
          <a:xfrm flipH="1">
            <a:off x="1066800" y="5180681"/>
            <a:ext cx="304798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52" name="TextBox 451"/>
          <p:cNvSpPr txBox="1"/>
          <p:nvPr/>
        </p:nvSpPr>
        <p:spPr>
          <a:xfrm>
            <a:off x="1066800" y="5256881"/>
            <a:ext cx="7617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FortiToken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53" name="Straight Connector 452"/>
          <p:cNvCxnSpPr/>
          <p:nvPr/>
        </p:nvCxnSpPr>
        <p:spPr>
          <a:xfrm>
            <a:off x="914400" y="2057400"/>
            <a:ext cx="838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54" name="TextBox 453"/>
          <p:cNvSpPr txBox="1"/>
          <p:nvPr/>
        </p:nvSpPr>
        <p:spPr>
          <a:xfrm>
            <a:off x="152400" y="2209800"/>
            <a:ext cx="9124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FortiExtender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55" name="TextBox 454"/>
          <p:cNvSpPr txBox="1"/>
          <p:nvPr/>
        </p:nvSpPr>
        <p:spPr>
          <a:xfrm>
            <a:off x="1066800" y="228600"/>
            <a:ext cx="8675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FortiDirector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56" name="TextBox 455"/>
          <p:cNvSpPr txBox="1"/>
          <p:nvPr/>
        </p:nvSpPr>
        <p:spPr>
          <a:xfrm>
            <a:off x="1219200" y="990600"/>
            <a:ext cx="7409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FortiCloud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57" name="Straight Connector 456"/>
          <p:cNvCxnSpPr/>
          <p:nvPr/>
        </p:nvCxnSpPr>
        <p:spPr>
          <a:xfrm flipV="1">
            <a:off x="4572000" y="3962400"/>
            <a:ext cx="0" cy="5334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58" name="TextBox 457"/>
          <p:cNvSpPr txBox="1"/>
          <p:nvPr/>
        </p:nvSpPr>
        <p:spPr>
          <a:xfrm>
            <a:off x="4189765" y="4899920"/>
            <a:ext cx="9156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FortiRecorder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59" name="Straight Connector 458"/>
          <p:cNvCxnSpPr>
            <a:stCxn id="448" idx="0"/>
            <a:endCxn id="449" idx="2"/>
          </p:cNvCxnSpPr>
          <p:nvPr/>
        </p:nvCxnSpPr>
        <p:spPr>
          <a:xfrm flipH="1" flipV="1">
            <a:off x="4647249" y="4933940"/>
            <a:ext cx="5529" cy="51849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60" name="TextBox 459"/>
          <p:cNvSpPr txBox="1"/>
          <p:nvPr/>
        </p:nvSpPr>
        <p:spPr>
          <a:xfrm>
            <a:off x="4337960" y="5909629"/>
            <a:ext cx="6687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FortiCam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grpSp>
        <p:nvGrpSpPr>
          <p:cNvPr id="14" name="Group 460"/>
          <p:cNvGrpSpPr/>
          <p:nvPr/>
        </p:nvGrpSpPr>
        <p:grpSpPr>
          <a:xfrm>
            <a:off x="5236285" y="4541144"/>
            <a:ext cx="760097" cy="386193"/>
            <a:chOff x="4889938" y="4495800"/>
            <a:chExt cx="990600" cy="617908"/>
          </a:xfrm>
        </p:grpSpPr>
        <p:pic>
          <p:nvPicPr>
            <p:cNvPr id="462" name="Picture 10" descr="FortiCam_Appliance_Icon.png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9938" y="4498428"/>
              <a:ext cx="990600" cy="61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3" name="Picture 462" descr="FortiVoice_icon.png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2070" y="4495800"/>
              <a:ext cx="582930" cy="4572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464" name="Picture 463" descr="FortiFone_Lt-s.png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943" y="5376229"/>
            <a:ext cx="755650" cy="498354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5" name="TextBox 464"/>
          <p:cNvSpPr txBox="1"/>
          <p:nvPr/>
        </p:nvSpPr>
        <p:spPr>
          <a:xfrm>
            <a:off x="5114641" y="4899920"/>
            <a:ext cx="9813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FortiVoice/ </a:t>
            </a:r>
            <a:b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</a:b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FortiGateVoice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66" name="TextBox 465"/>
          <p:cNvSpPr txBox="1"/>
          <p:nvPr/>
        </p:nvSpPr>
        <p:spPr>
          <a:xfrm>
            <a:off x="5257800" y="5909629"/>
            <a:ext cx="6767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Fortifone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67" name="Straight Connector 466"/>
          <p:cNvCxnSpPr>
            <a:stCxn id="464" idx="0"/>
            <a:endCxn id="465" idx="0"/>
          </p:cNvCxnSpPr>
          <p:nvPr/>
        </p:nvCxnSpPr>
        <p:spPr>
          <a:xfrm flipH="1" flipV="1">
            <a:off x="5605321" y="4899920"/>
            <a:ext cx="1447" cy="476309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68" name="Straight Connector 467"/>
          <p:cNvCxnSpPr/>
          <p:nvPr/>
        </p:nvCxnSpPr>
        <p:spPr>
          <a:xfrm flipV="1">
            <a:off x="5410200" y="3962400"/>
            <a:ext cx="0" cy="5334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69" name="Rounded Rectangle 468"/>
          <p:cNvSpPr/>
          <p:nvPr/>
        </p:nvSpPr>
        <p:spPr>
          <a:xfrm>
            <a:off x="2286000" y="45720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File Analysis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0" name="Rounded Rectangle 469"/>
          <p:cNvSpPr/>
          <p:nvPr/>
        </p:nvSpPr>
        <p:spPr>
          <a:xfrm>
            <a:off x="3276600" y="45720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User Auth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1" name="Rounded Rectangle 470"/>
          <p:cNvSpPr/>
          <p:nvPr/>
        </p:nvSpPr>
        <p:spPr>
          <a:xfrm>
            <a:off x="4191000" y="457200"/>
            <a:ext cx="7620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Central Log &amp; report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2" name="Rounded Rectangle 471"/>
          <p:cNvSpPr/>
          <p:nvPr/>
        </p:nvSpPr>
        <p:spPr>
          <a:xfrm>
            <a:off x="5105400" y="4572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Central Device mgmt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3" name="Arc 472"/>
          <p:cNvSpPr/>
          <p:nvPr/>
        </p:nvSpPr>
        <p:spPr>
          <a:xfrm>
            <a:off x="685800" y="2362200"/>
            <a:ext cx="3124200" cy="609600"/>
          </a:xfrm>
          <a:prstGeom prst="arc">
            <a:avLst>
              <a:gd name="adj1" fmla="val 11008092"/>
              <a:gd name="adj2" fmla="val 21446468"/>
            </a:avLst>
          </a:prstGeom>
          <a:noFill/>
          <a:ln w="9525" cap="flat" cmpd="sng" algn="ctr">
            <a:solidFill>
              <a:srgbClr val="C00000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4" name="Arc 473"/>
          <p:cNvSpPr/>
          <p:nvPr/>
        </p:nvSpPr>
        <p:spPr>
          <a:xfrm rot="19584673">
            <a:off x="582410" y="3193362"/>
            <a:ext cx="3775581" cy="1399974"/>
          </a:xfrm>
          <a:prstGeom prst="arc">
            <a:avLst>
              <a:gd name="adj1" fmla="val 10898649"/>
              <a:gd name="adj2" fmla="val 21314171"/>
            </a:avLst>
          </a:prstGeom>
          <a:noFill/>
          <a:ln w="9525" cap="flat" cmpd="sng" algn="ctr">
            <a:solidFill>
              <a:srgbClr val="C00000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5" name="Rounded Rectangle 474"/>
          <p:cNvSpPr/>
          <p:nvPr/>
        </p:nvSpPr>
        <p:spPr>
          <a:xfrm>
            <a:off x="685800" y="4267200"/>
            <a:ext cx="609600" cy="304800"/>
          </a:xfrm>
          <a:prstGeom prst="roundRect">
            <a:avLst/>
          </a:prstGeom>
          <a:solidFill>
            <a:srgbClr val="4F81BD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Remote VPN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6" name="Rounded Rectangle 475"/>
          <p:cNvSpPr/>
          <p:nvPr/>
        </p:nvSpPr>
        <p:spPr>
          <a:xfrm>
            <a:off x="685800" y="167640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3G/4G WAN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7" name="Rounded Rectangle 476"/>
          <p:cNvSpPr/>
          <p:nvPr/>
        </p:nvSpPr>
        <p:spPr>
          <a:xfrm>
            <a:off x="3295389" y="423323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WiFi Access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8" name="Rounded Rectangle 477"/>
          <p:cNvSpPr/>
          <p:nvPr/>
        </p:nvSpPr>
        <p:spPr>
          <a:xfrm>
            <a:off x="152400" y="25146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Secure WiFi Access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9" name="Rounded Rectangle 478"/>
          <p:cNvSpPr/>
          <p:nvPr/>
        </p:nvSpPr>
        <p:spPr>
          <a:xfrm>
            <a:off x="4114800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IP Cam. Recorder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0" name="Rounded Rectangle 479"/>
          <p:cNvSpPr/>
          <p:nvPr/>
        </p:nvSpPr>
        <p:spPr>
          <a:xfrm>
            <a:off x="5105400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IP PBX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1" name="Rounded Rectangle 480"/>
          <p:cNvSpPr/>
          <p:nvPr/>
        </p:nvSpPr>
        <p:spPr>
          <a:xfrm>
            <a:off x="7119256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Web App. Firewall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2" name="Rounded Rectangle 481"/>
          <p:cNvSpPr/>
          <p:nvPr/>
        </p:nvSpPr>
        <p:spPr>
          <a:xfrm>
            <a:off x="8109856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Load Balancer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3" name="Rounded Rectangle 482"/>
          <p:cNvSpPr/>
          <p:nvPr/>
        </p:nvSpPr>
        <p:spPr>
          <a:xfrm>
            <a:off x="6667500" y="2143698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Mail Security Gateway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84" name="Straight Connector 483"/>
          <p:cNvCxnSpPr/>
          <p:nvPr/>
        </p:nvCxnSpPr>
        <p:spPr>
          <a:xfrm flipV="1">
            <a:off x="4800600" y="2971802"/>
            <a:ext cx="1" cy="990598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5" name="Straight Connector 484"/>
          <p:cNvCxnSpPr/>
          <p:nvPr/>
        </p:nvCxnSpPr>
        <p:spPr>
          <a:xfrm flipV="1">
            <a:off x="2819400" y="3962400"/>
            <a:ext cx="0" cy="838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6" name="Straight Connector 485"/>
          <p:cNvCxnSpPr/>
          <p:nvPr/>
        </p:nvCxnSpPr>
        <p:spPr>
          <a:xfrm flipV="1">
            <a:off x="1371600" y="3429000"/>
            <a:ext cx="0" cy="1828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7" name="Straight Connector 486"/>
          <p:cNvCxnSpPr/>
          <p:nvPr/>
        </p:nvCxnSpPr>
        <p:spPr>
          <a:xfrm flipH="1">
            <a:off x="1371600" y="3429000"/>
            <a:ext cx="17526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8" name="Straight Connector 487"/>
          <p:cNvCxnSpPr/>
          <p:nvPr/>
        </p:nvCxnSpPr>
        <p:spPr>
          <a:xfrm flipV="1">
            <a:off x="1752600" y="20574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9" name="Straight Connector 488"/>
          <p:cNvCxnSpPr/>
          <p:nvPr/>
        </p:nvCxnSpPr>
        <p:spPr>
          <a:xfrm flipV="1">
            <a:off x="3124200" y="3124200"/>
            <a:ext cx="0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0" name="Straight Connector 489"/>
          <p:cNvCxnSpPr/>
          <p:nvPr/>
        </p:nvCxnSpPr>
        <p:spPr>
          <a:xfrm>
            <a:off x="838200" y="1447800"/>
            <a:ext cx="10668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1" name="Straight Connector 490"/>
          <p:cNvCxnSpPr/>
          <p:nvPr/>
        </p:nvCxnSpPr>
        <p:spPr>
          <a:xfrm flipV="1">
            <a:off x="1905000" y="1447800"/>
            <a:ext cx="0" cy="609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2" name="Straight Connector 491"/>
          <p:cNvCxnSpPr/>
          <p:nvPr/>
        </p:nvCxnSpPr>
        <p:spPr>
          <a:xfrm flipH="1">
            <a:off x="4114800" y="2600898"/>
            <a:ext cx="22860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3" name="Straight Connector 492"/>
          <p:cNvCxnSpPr/>
          <p:nvPr/>
        </p:nvCxnSpPr>
        <p:spPr>
          <a:xfrm flipV="1">
            <a:off x="6400800" y="685802"/>
            <a:ext cx="0" cy="4038598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494" name="Picture 18" descr="FortiDB_Icon_1U_Lt-s.png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619" y="972979"/>
            <a:ext cx="727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95" name="Straight Connector 494"/>
          <p:cNvCxnSpPr/>
          <p:nvPr/>
        </p:nvCxnSpPr>
        <p:spPr>
          <a:xfrm>
            <a:off x="7924800" y="4690430"/>
            <a:ext cx="178837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6" name="Straight Connector 495"/>
          <p:cNvCxnSpPr/>
          <p:nvPr/>
        </p:nvCxnSpPr>
        <p:spPr>
          <a:xfrm>
            <a:off x="8077200" y="5604830"/>
            <a:ext cx="457200" cy="3887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497" name="Picture 24" descr="FortiGate_Icon_2U_Lt.png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133600"/>
            <a:ext cx="1493838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8" name="Rounded Rectangle 497"/>
          <p:cNvSpPr/>
          <p:nvPr/>
        </p:nvSpPr>
        <p:spPr>
          <a:xfrm>
            <a:off x="3810000" y="25146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Security gateway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99" name="Straight Connector 498"/>
          <p:cNvCxnSpPr/>
          <p:nvPr/>
        </p:nvCxnSpPr>
        <p:spPr>
          <a:xfrm>
            <a:off x="6400800" y="3111345"/>
            <a:ext cx="19050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00" name="Straight Connector 499"/>
          <p:cNvCxnSpPr/>
          <p:nvPr/>
        </p:nvCxnSpPr>
        <p:spPr>
          <a:xfrm>
            <a:off x="4800600" y="16764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01" name="Straight Connector 500"/>
          <p:cNvCxnSpPr/>
          <p:nvPr/>
        </p:nvCxnSpPr>
        <p:spPr>
          <a:xfrm flipH="1">
            <a:off x="2667000" y="1676400"/>
            <a:ext cx="29718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02" name="TextBox 501"/>
          <p:cNvSpPr txBox="1"/>
          <p:nvPr/>
        </p:nvSpPr>
        <p:spPr>
          <a:xfrm>
            <a:off x="7858698" y="3949545"/>
            <a:ext cx="7505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FortiCache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grpSp>
        <p:nvGrpSpPr>
          <p:cNvPr id="15" name="Group 502"/>
          <p:cNvGrpSpPr/>
          <p:nvPr/>
        </p:nvGrpSpPr>
        <p:grpSpPr>
          <a:xfrm>
            <a:off x="7696201" y="3416145"/>
            <a:ext cx="946802" cy="609600"/>
            <a:chOff x="2133600" y="3657600"/>
            <a:chExt cx="1187965" cy="742950"/>
          </a:xfrm>
        </p:grpSpPr>
        <p:pic>
          <p:nvPicPr>
            <p:cNvPr id="504" name="Picture 23" descr="FortiGate_Icon_1U_L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3600" y="3657600"/>
              <a:ext cx="1187965" cy="74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5" name="Picture 12" descr="FortiCache_Icon.png"/>
            <p:cNvPicPr>
              <a:picLocks noChangeAspect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733800"/>
              <a:ext cx="622045" cy="458788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06" name="Rounded Rectangle 505"/>
          <p:cNvSpPr/>
          <p:nvPr/>
        </p:nvSpPr>
        <p:spPr>
          <a:xfrm>
            <a:off x="304800" y="4723481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Endpoint Security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7" name="Rounded Rectangle 506"/>
          <p:cNvSpPr/>
          <p:nvPr/>
        </p:nvSpPr>
        <p:spPr>
          <a:xfrm>
            <a:off x="1066800" y="5485481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Factor OTP Token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8" name="TextBox 507"/>
          <p:cNvSpPr txBox="1"/>
          <p:nvPr/>
        </p:nvSpPr>
        <p:spPr>
          <a:xfrm>
            <a:off x="6219385" y="141909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DATA CENTER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509" name="TextBox 508"/>
          <p:cNvSpPr txBox="1"/>
          <p:nvPr/>
        </p:nvSpPr>
        <p:spPr>
          <a:xfrm>
            <a:off x="2430894" y="141909"/>
            <a:ext cx="33922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SECURITY OPERATING CENTER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510" name="TextBox 509"/>
          <p:cNvSpPr txBox="1"/>
          <p:nvPr/>
        </p:nvSpPr>
        <p:spPr>
          <a:xfrm>
            <a:off x="5334000" y="3657600"/>
            <a:ext cx="604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LAN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511" name="TextBox 510"/>
          <p:cNvSpPr txBox="1"/>
          <p:nvPr/>
        </p:nvSpPr>
        <p:spPr>
          <a:xfrm>
            <a:off x="609600" y="5811398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MOBILE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512" name="TextBox 511"/>
          <p:cNvSpPr txBox="1"/>
          <p:nvPr/>
        </p:nvSpPr>
        <p:spPr>
          <a:xfrm>
            <a:off x="381000" y="3733800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REMOTE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pic>
        <p:nvPicPr>
          <p:cNvPr id="513" name="Picture 512" descr="MobilePhone_Lt.png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180681"/>
            <a:ext cx="183415" cy="3810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" name="Rounded Rectangle 513"/>
          <p:cNvSpPr/>
          <p:nvPr/>
        </p:nvSpPr>
        <p:spPr>
          <a:xfrm>
            <a:off x="152400" y="4572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Global Load balancing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5" name="Rounded Rectangle 514"/>
          <p:cNvSpPr/>
          <p:nvPr/>
        </p:nvSpPr>
        <p:spPr>
          <a:xfrm>
            <a:off x="228600" y="838200"/>
            <a:ext cx="9906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Log retention &amp; reporting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6" name="TextBox 515"/>
          <p:cNvSpPr txBox="1"/>
          <p:nvPr/>
        </p:nvSpPr>
        <p:spPr>
          <a:xfrm>
            <a:off x="1752600" y="2514600"/>
            <a:ext cx="6928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Ascenlink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517" name="Straight Connector 516"/>
          <p:cNvCxnSpPr/>
          <p:nvPr/>
        </p:nvCxnSpPr>
        <p:spPr>
          <a:xfrm>
            <a:off x="838200" y="2895600"/>
            <a:ext cx="838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18" name="Straight Connector 517"/>
          <p:cNvCxnSpPr/>
          <p:nvPr/>
        </p:nvCxnSpPr>
        <p:spPr>
          <a:xfrm>
            <a:off x="1752600" y="2286000"/>
            <a:ext cx="838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19" name="Straight Connector 518"/>
          <p:cNvCxnSpPr/>
          <p:nvPr/>
        </p:nvCxnSpPr>
        <p:spPr>
          <a:xfrm>
            <a:off x="1905000" y="2057400"/>
            <a:ext cx="1219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20" name="Rounded Rectangle 519"/>
          <p:cNvSpPr/>
          <p:nvPr/>
        </p:nvSpPr>
        <p:spPr>
          <a:xfrm>
            <a:off x="1066800" y="2286000"/>
            <a:ext cx="685800" cy="304800"/>
          </a:xfrm>
          <a:prstGeom prst="roundRect">
            <a:avLst/>
          </a:prstGeom>
          <a:solidFill>
            <a:srgbClr val="4F81BD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Site-to-site VPN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1" name="Straight Connector 520"/>
          <p:cNvCxnSpPr/>
          <p:nvPr/>
        </p:nvCxnSpPr>
        <p:spPr>
          <a:xfrm flipH="1">
            <a:off x="1828800" y="2819400"/>
            <a:ext cx="5334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22" name="Straight Connector 521"/>
          <p:cNvCxnSpPr/>
          <p:nvPr/>
        </p:nvCxnSpPr>
        <p:spPr>
          <a:xfrm flipH="1">
            <a:off x="1981200" y="2895600"/>
            <a:ext cx="457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523" name="Picture 7" descr="FortiADC_1U_Icon[1]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667000"/>
            <a:ext cx="762000" cy="47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4" name="Rounded Rectangle 523"/>
          <p:cNvSpPr/>
          <p:nvPr/>
        </p:nvSpPr>
        <p:spPr>
          <a:xfrm>
            <a:off x="1524000" y="30480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Link Load Balancer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5" name="Straight Connector 524"/>
          <p:cNvCxnSpPr/>
          <p:nvPr/>
        </p:nvCxnSpPr>
        <p:spPr>
          <a:xfrm flipV="1">
            <a:off x="7086600" y="3111345"/>
            <a:ext cx="1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26" name="Rounded Rectangle 525"/>
          <p:cNvSpPr/>
          <p:nvPr/>
        </p:nvSpPr>
        <p:spPr>
          <a:xfrm>
            <a:off x="6654979" y="3263745"/>
            <a:ext cx="9144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Secure DNS Caching server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7" name="Straight Connector 526"/>
          <p:cNvCxnSpPr/>
          <p:nvPr/>
        </p:nvCxnSpPr>
        <p:spPr>
          <a:xfrm flipV="1">
            <a:off x="8305800" y="3111345"/>
            <a:ext cx="1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28" name="Rounded Rectangle 527"/>
          <p:cNvSpPr/>
          <p:nvPr/>
        </p:nvSpPr>
        <p:spPr>
          <a:xfrm>
            <a:off x="7772400" y="3263745"/>
            <a:ext cx="9906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Secure Web Caching server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9" name="Straight Connector 528"/>
          <p:cNvCxnSpPr/>
          <p:nvPr/>
        </p:nvCxnSpPr>
        <p:spPr>
          <a:xfrm flipH="1" flipV="1">
            <a:off x="2819400" y="4766630"/>
            <a:ext cx="7298" cy="60392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530" name="Picture 10" descr="FortiSwitch_Icon_1U_Lt-s.png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527478"/>
            <a:ext cx="753822" cy="467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1" name="Rounded Rectangle 530"/>
          <p:cNvSpPr/>
          <p:nvPr/>
        </p:nvSpPr>
        <p:spPr>
          <a:xfrm>
            <a:off x="2438400" y="423323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L2 Switching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2" name="Rounded Rectangle 531"/>
          <p:cNvSpPr/>
          <p:nvPr/>
        </p:nvSpPr>
        <p:spPr>
          <a:xfrm>
            <a:off x="6128656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L7 D/DOS Mitigator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33" name="Straight Connector 532"/>
          <p:cNvCxnSpPr/>
          <p:nvPr/>
        </p:nvCxnSpPr>
        <p:spPr>
          <a:xfrm flipV="1">
            <a:off x="7239000" y="685800"/>
            <a:ext cx="1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34" name="Rounded Rectangle 533"/>
          <p:cNvSpPr/>
          <p:nvPr/>
        </p:nvSpPr>
        <p:spPr>
          <a:xfrm>
            <a:off x="6553200" y="7620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DB Security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17" name="Picture 24" descr="LAN_Lt.png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300030"/>
            <a:ext cx="990600" cy="7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40C</a:t>
            </a:r>
            <a:endParaRPr lang="en-US" b="0" i="0" dirty="0"/>
          </a:p>
        </p:txBody>
      </p:sp>
      <p:pic>
        <p:nvPicPr>
          <p:cNvPr id="4" name="Picture 3" descr="FG-40C_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58" y="1429549"/>
            <a:ext cx="4253023" cy="796257"/>
          </a:xfrm>
          <a:prstGeom prst="rect">
            <a:avLst/>
          </a:prstGeom>
        </p:spPr>
      </p:pic>
      <p:pic>
        <p:nvPicPr>
          <p:cNvPr id="5" name="Picture 4" descr="FG-40C_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23" y="2303512"/>
            <a:ext cx="4590935" cy="1045091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150394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504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 40C</a:t>
            </a:r>
            <a:endParaRPr lang="en-US" b="0" i="0" dirty="0"/>
          </a:p>
        </p:txBody>
      </p:sp>
      <p:pic>
        <p:nvPicPr>
          <p:cNvPr id="2" name="Picture 1" descr="FWF-40C_Bk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271" y="2350998"/>
            <a:ext cx="4451109" cy="1121832"/>
          </a:xfrm>
          <a:prstGeom prst="rect">
            <a:avLst/>
          </a:prstGeom>
        </p:spPr>
      </p:pic>
      <p:pic>
        <p:nvPicPr>
          <p:cNvPr id="3" name="Picture 2" descr="FWF-40C_F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96" y="1355304"/>
            <a:ext cx="4229719" cy="791894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370375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65353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11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482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60C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57" y="1348780"/>
            <a:ext cx="3787579" cy="2446843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90670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135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latin typeface="+mn-lt"/>
                        </a:rPr>
                        <a:t>20 / 40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7" name="Picture 6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RJ45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734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8767" y="1233697"/>
            <a:ext cx="3484730" cy="2533156"/>
          </a:xfrm>
          <a:prstGeom prst="rect">
            <a:avLst/>
          </a:prstGeom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 60C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40267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2329" y="3065353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8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105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 60CM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22" y="2285425"/>
            <a:ext cx="3787600" cy="13713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274" y="1302181"/>
            <a:ext cx="3789848" cy="913513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6232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Configurable </a:t>
            </a:r>
            <a:r>
              <a:rPr lang="en-US" sz="1200" dirty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4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339" y="3505200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039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60C-POE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336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POE+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GE POE</a:t>
            </a:r>
            <a:r>
              <a:rPr lang="en-US" sz="1200" dirty="0"/>
              <a:t>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Management Port</a:t>
            </a:r>
            <a:endParaRPr lang="en-US" sz="1200" dirty="0"/>
          </a:p>
        </p:txBody>
      </p:sp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7305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4069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81" y="1827530"/>
            <a:ext cx="4823977" cy="1398774"/>
          </a:xfrm>
          <a:prstGeom prst="rect">
            <a:avLst/>
          </a:prstGeom>
        </p:spPr>
      </p:pic>
      <p:pic>
        <p:nvPicPr>
          <p:cNvPr id="18" name="Picture 56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05200"/>
            <a:ext cx="581025" cy="32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47" descr="dark_OutputPort-POE_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109761"/>
            <a:ext cx="5699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7458" y="3515438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2592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 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817005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7x GE Ethernet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00200"/>
            <a:ext cx="4080807" cy="1866900"/>
          </a:xfrm>
          <a:prstGeom prst="rect">
            <a:avLst/>
          </a:prstGeom>
        </p:spPr>
      </p:pic>
      <p:pic>
        <p:nvPicPr>
          <p:cNvPr id="18" name="Picture 17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3" name="Picture 2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24" name="Straight Connector 23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843925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 60D-POE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634342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</a:t>
            </a:r>
            <a:r>
              <a:rPr lang="en-US" sz="1200" dirty="0" smtClean="0"/>
              <a:t>Ports 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7x </a:t>
            </a:r>
            <a:r>
              <a:rPr lang="en-US" sz="1200" dirty="0"/>
              <a:t>GE </a:t>
            </a:r>
            <a:r>
              <a:rPr lang="en-US" sz="1200" dirty="0" smtClean="0"/>
              <a:t>Switched Ports </a:t>
            </a:r>
            <a:r>
              <a:rPr lang="en-US" sz="1200" dirty="0"/>
              <a:t>(</a:t>
            </a:r>
            <a:r>
              <a:rPr lang="en-US" sz="1200" dirty="0" err="1"/>
              <a:t>inc.</a:t>
            </a:r>
            <a:r>
              <a:rPr lang="en-US" sz="1200" dirty="0"/>
              <a:t> 2</a:t>
            </a:r>
            <a:r>
              <a:rPr lang="en-US" sz="1200" dirty="0" smtClean="0"/>
              <a:t>x PoE)</a:t>
            </a:r>
            <a:endParaRPr lang="en-US" sz="1200" b="1" dirty="0"/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" y="1676400"/>
            <a:ext cx="3962400" cy="7157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0496" y="2590800"/>
            <a:ext cx="3886200" cy="699796"/>
          </a:xfrm>
          <a:prstGeom prst="rect">
            <a:avLst/>
          </a:prstGeom>
        </p:spPr>
      </p:pic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392904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01183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 60D-3G4G-VZW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488973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7x GE Ethernet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18" name="Picture 17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3" name="Picture 2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24" name="Straight Connector 23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10" name="Picture 7" descr="dark_port_3g4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638" y="3395092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200" y="1600200"/>
            <a:ext cx="4080807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1129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70D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169533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314982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6036" y="3356808"/>
            <a:ext cx="582212" cy="363744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00" y="1752600"/>
            <a:ext cx="3733800" cy="6808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800" y="2676543"/>
            <a:ext cx="3733800" cy="67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3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 numCol="2"/>
          <a:lstStyle/>
          <a:p>
            <a:r>
              <a:rPr lang="en-US" dirty="0" smtClean="0">
                <a:solidFill>
                  <a:schemeClr val="bg1"/>
                </a:solidFill>
              </a:rPr>
              <a:t>FortiGate/FortiWiFi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FortiAP</a:t>
            </a:r>
          </a:p>
          <a:p>
            <a:r>
              <a:rPr lang="en-US" dirty="0" smtClean="0"/>
              <a:t>FortiSwitch</a:t>
            </a:r>
          </a:p>
          <a:p>
            <a:r>
              <a:rPr lang="en-US" dirty="0" smtClean="0"/>
              <a:t>FortiClient</a:t>
            </a:r>
          </a:p>
          <a:p>
            <a:r>
              <a:rPr lang="en-US" dirty="0" smtClean="0"/>
              <a:t>FortiToken</a:t>
            </a:r>
            <a:endParaRPr lang="en-US" dirty="0"/>
          </a:p>
          <a:p>
            <a:r>
              <a:rPr lang="en-US" dirty="0" smtClean="0"/>
              <a:t>FortiAnalyzer</a:t>
            </a:r>
          </a:p>
          <a:p>
            <a:r>
              <a:rPr lang="en-US" dirty="0" smtClean="0"/>
              <a:t>FortiManager</a:t>
            </a:r>
          </a:p>
          <a:p>
            <a:r>
              <a:rPr lang="en-US" dirty="0" smtClean="0"/>
              <a:t>FortiSandbox</a:t>
            </a:r>
          </a:p>
          <a:p>
            <a:r>
              <a:rPr lang="en-US" dirty="0"/>
              <a:t>FortiAuthenticator</a:t>
            </a:r>
          </a:p>
          <a:p>
            <a:r>
              <a:rPr lang="en-US" dirty="0"/>
              <a:t>FortiDDoS</a:t>
            </a:r>
          </a:p>
          <a:p>
            <a:r>
              <a:rPr lang="en-US" dirty="0" smtClean="0"/>
              <a:t>FortiMail</a:t>
            </a:r>
            <a:endParaRPr lang="en-US" dirty="0"/>
          </a:p>
          <a:p>
            <a:r>
              <a:rPr lang="en-US" dirty="0" smtClean="0"/>
              <a:t>FortiWeb</a:t>
            </a:r>
          </a:p>
          <a:p>
            <a:r>
              <a:rPr lang="en-US" dirty="0"/>
              <a:t>FortiSandbox</a:t>
            </a:r>
          </a:p>
          <a:p>
            <a:r>
              <a:rPr lang="en-US" dirty="0" smtClean="0"/>
              <a:t>FortiDB</a:t>
            </a:r>
          </a:p>
          <a:p>
            <a:r>
              <a:rPr lang="en-US" dirty="0" smtClean="0"/>
              <a:t>FortiADC/</a:t>
            </a:r>
            <a:r>
              <a:rPr lang="en-US" dirty="0" err="1" smtClean="0"/>
              <a:t>AscenLink</a:t>
            </a:r>
            <a:endParaRPr lang="en-US" dirty="0"/>
          </a:p>
          <a:p>
            <a:r>
              <a:rPr lang="en-US" dirty="0"/>
              <a:t>FortiCache</a:t>
            </a:r>
          </a:p>
          <a:p>
            <a:r>
              <a:rPr lang="en-US" dirty="0"/>
              <a:t>FortiDNS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>
                <a:latin typeface="+mj-lt"/>
                <a:ea typeface="ＭＳ Ｐゴシック" charset="0"/>
                <a:cs typeface="ＭＳ Ｐゴシック" charset="0"/>
              </a:rPr>
              <a:t>Content</a:t>
            </a:r>
            <a:endParaRPr lang="en-US" dirty="0">
              <a:latin typeface="+mj-lt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0695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513" y="1150225"/>
            <a:ext cx="2972319" cy="122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512" y="2554204"/>
            <a:ext cx="3021767" cy="131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80C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180625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Concurrent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GbE Copper WAN </a:t>
            </a:r>
            <a:r>
              <a:rPr lang="en-US" sz="1200" dirty="0"/>
              <a:t>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FE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</a:t>
            </a:r>
            <a:r>
              <a:rPr lang="en-US" sz="1200" dirty="0" smtClean="0"/>
              <a:t>FE </a:t>
            </a:r>
            <a:r>
              <a:rPr lang="en-US" sz="1200" dirty="0"/>
              <a:t>Configurable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</a:t>
            </a:r>
            <a:r>
              <a:rPr lang="en-US" sz="1200" dirty="0"/>
              <a:t>slot</a:t>
            </a:r>
          </a:p>
        </p:txBody>
      </p:sp>
      <p:pic>
        <p:nvPicPr>
          <p:cNvPr id="7" name="Picture 6" descr="dark_FortiASICS_CP6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1942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Storage_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0806" y="3108859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0885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7473353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rk_FortiASICS_CP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5107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1506" name="Picture 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8384" y="2240468"/>
            <a:ext cx="3269546" cy="165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 80CM</a:t>
            </a:r>
            <a:endParaRPr lang="en-US" b="0" i="0" dirty="0"/>
          </a:p>
        </p:txBody>
      </p:sp>
      <p:pic>
        <p:nvPicPr>
          <p:cNvPr id="21553" name="Picture 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5535" y="1161448"/>
            <a:ext cx="3222161" cy="130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023311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2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7" name="Picture 16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7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10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80D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673756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000" b="0" i="0" dirty="0" smtClean="0">
                          <a:latin typeface="+mn-lt"/>
                        </a:rPr>
                        <a:t>1.3 / 0.95 / 0.17 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90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250/550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Ports</a:t>
            </a:r>
          </a:p>
        </p:txBody>
      </p:sp>
      <p:pic>
        <p:nvPicPr>
          <p:cNvPr id="14" name="Picture 13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3273" y="3415738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Storage_16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0887" y="3408838"/>
            <a:ext cx="578376" cy="317504"/>
          </a:xfrm>
          <a:prstGeom prst="rect">
            <a:avLst/>
          </a:prstGeom>
        </p:spPr>
      </p:pic>
      <p:pic>
        <p:nvPicPr>
          <p:cNvPr id="3" name="Picture 2" descr="FortiGate-80D-QuickStart-Onlin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80" y="1624477"/>
            <a:ext cx="4098475" cy="1785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903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 90D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804770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568" y="3392904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800" y="1752600"/>
            <a:ext cx="3733800" cy="6808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6800" y="2676543"/>
            <a:ext cx="3733800" cy="67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17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752600"/>
            <a:ext cx="3733800" cy="669126"/>
          </a:xfrm>
          <a:prstGeom prst="rect">
            <a:avLst/>
          </a:prstGeom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 90D-POE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404129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066800"/>
            <a:ext cx="2884755" cy="237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14x GE RJ45 Switch </a:t>
            </a:r>
            <a:r>
              <a:rPr lang="en-US" sz="1200" dirty="0" smtClean="0"/>
              <a:t>Ports</a:t>
            </a:r>
            <a:br>
              <a:rPr lang="en-US" sz="1200" dirty="0" smtClean="0"/>
            </a:br>
            <a:r>
              <a:rPr lang="en-US" sz="1200" dirty="0" smtClean="0"/>
              <a:t>(</a:t>
            </a:r>
            <a:r>
              <a:rPr lang="en-US" sz="1200" dirty="0" err="1" smtClean="0"/>
              <a:t>inc.</a:t>
            </a:r>
            <a:r>
              <a:rPr lang="en-US" sz="1200" dirty="0" smtClean="0"/>
              <a:t> 4x PoE)</a:t>
            </a:r>
            <a:endParaRPr lang="en-US" sz="1200" dirty="0"/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568" y="3084096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57505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0874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048000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46" descr="dark_port_output-poe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919" y="3447798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/>
          <p:cNvCxnSpPr/>
          <p:nvPr/>
        </p:nvCxnSpPr>
        <p:spPr bwMode="auto">
          <a:xfrm>
            <a:off x="7951453" y="3061411"/>
            <a:ext cx="0" cy="699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6800" y="2667001"/>
            <a:ext cx="3733800" cy="67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46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94D-POE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725135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24x FE POE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 x DMZ GE SFP </a:t>
            </a:r>
            <a:r>
              <a:rPr lang="en-US" sz="1200" dirty="0" smtClean="0"/>
              <a:t>slots</a:t>
            </a:r>
          </a:p>
        </p:txBody>
      </p:sp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314982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6036" y="3356808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11" descr="94D-poe-back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2" t="44713" r="4112" b="44501"/>
          <a:stretch/>
        </p:blipFill>
        <p:spPr>
          <a:xfrm>
            <a:off x="485153" y="2498895"/>
            <a:ext cx="5063079" cy="707445"/>
          </a:xfrm>
          <a:prstGeom prst="rect">
            <a:avLst/>
          </a:prstGeom>
        </p:spPr>
      </p:pic>
      <p:pic>
        <p:nvPicPr>
          <p:cNvPr id="14" name="Picture 13" descr="94D-poe-fron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78" y="1890312"/>
            <a:ext cx="5320454" cy="43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113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Mid-Range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Mid-Range Security Appliances For Mid-Size Organizations &amp; Large Enterprise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pic>
        <p:nvPicPr>
          <p:cNvPr id="12" name="Picture 11" descr="FG-800C_Ft-top-reflec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4277" y="2690291"/>
            <a:ext cx="2212730" cy="62972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85640" y="2818799"/>
            <a:ext cx="10678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FG-800C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73723" y="2192643"/>
            <a:ext cx="3987800" cy="4917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 multi-threat security for medium-sized enterprises and branch offices of large enterprises.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01399" y="3769827"/>
            <a:ext cx="4016137" cy="2197036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81576" y="3858743"/>
            <a:ext cx="3644273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archiving*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26" y="2910328"/>
            <a:ext cx="213020" cy="151969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585640" y="3997971"/>
            <a:ext cx="1513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FG-200D</a:t>
            </a:r>
            <a:endParaRPr lang="en-US" sz="1400" b="1" dirty="0">
              <a:latin typeface="+mn-lt"/>
              <a:cs typeface="Arial Narrow"/>
            </a:endParaRP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Series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26" y="4086620"/>
            <a:ext cx="213020" cy="1519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20192" y="6040440"/>
            <a:ext cx="17568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*FGT-200B requires optional HDD</a:t>
            </a:r>
          </a:p>
        </p:txBody>
      </p:sp>
      <p:pic>
        <p:nvPicPr>
          <p:cNvPr id="31" name="Picture 30" descr="FG-200D_Ft-to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8640" y="4016075"/>
            <a:ext cx="2514600" cy="916293"/>
          </a:xfrm>
          <a:prstGeom prst="rect">
            <a:avLst/>
          </a:prstGeom>
        </p:spPr>
      </p:pic>
      <p:pic>
        <p:nvPicPr>
          <p:cNvPr id="34" name="Picture 33" descr="FG-240D_Ft-to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8640" y="3818435"/>
            <a:ext cx="2433773" cy="731040"/>
          </a:xfrm>
          <a:prstGeom prst="rect">
            <a:avLst/>
          </a:prstGeom>
        </p:spPr>
      </p:pic>
      <p:pic>
        <p:nvPicPr>
          <p:cNvPr id="4" name="Picture 3" descr="FortiGate300D-3 Reflection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5" t="36501" r="6445" b="35499"/>
          <a:stretch/>
        </p:blipFill>
        <p:spPr>
          <a:xfrm>
            <a:off x="1957240" y="3558875"/>
            <a:ext cx="2057400" cy="445992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585640" y="3632098"/>
            <a:ext cx="15135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3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26" y="3720747"/>
            <a:ext cx="213020" cy="151969"/>
          </a:xfrm>
          <a:prstGeom prst="rect">
            <a:avLst/>
          </a:prstGeom>
        </p:spPr>
      </p:pic>
      <p:pic>
        <p:nvPicPr>
          <p:cNvPr id="6" name="Picture 5" descr="FortiGate500D-1 Reflection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5" t="34833" r="9000" b="38834"/>
          <a:stretch/>
        </p:blipFill>
        <p:spPr>
          <a:xfrm>
            <a:off x="1957240" y="3147730"/>
            <a:ext cx="1981200" cy="421305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585640" y="3254075"/>
            <a:ext cx="15135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32" name="Picture 31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26" y="3342724"/>
            <a:ext cx="213020" cy="151969"/>
          </a:xfrm>
          <a:prstGeom prst="rect">
            <a:avLst/>
          </a:prstGeom>
        </p:spPr>
      </p:pic>
      <p:pic>
        <p:nvPicPr>
          <p:cNvPr id="35" name="Picture 34" descr="FG-100D_Ft-top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5029200"/>
            <a:ext cx="2446560" cy="729218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585640" y="4809035"/>
            <a:ext cx="914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FG-100D Series</a:t>
            </a:r>
          </a:p>
        </p:txBody>
      </p:sp>
      <p:pic>
        <p:nvPicPr>
          <p:cNvPr id="40" name="Picture 39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040" y="4893670"/>
            <a:ext cx="213020" cy="151969"/>
          </a:xfrm>
          <a:prstGeom prst="rect">
            <a:avLst/>
          </a:prstGeom>
        </p:spPr>
      </p:pic>
      <p:pic>
        <p:nvPicPr>
          <p:cNvPr id="41" name="Picture 40" descr="FG-140D_Ft-top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759" y="4732835"/>
            <a:ext cx="2409194" cy="749527"/>
          </a:xfrm>
          <a:prstGeom prst="rect">
            <a:avLst/>
          </a:prstGeom>
        </p:spPr>
      </p:pic>
      <p:pic>
        <p:nvPicPr>
          <p:cNvPr id="42" name="Picture 41" descr="FG-140D-POE_Ft-top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759" y="4504236"/>
            <a:ext cx="2384859" cy="74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2830"/>
      </p:ext>
    </p:extLst>
  </p:cSld>
  <p:clrMapOvr>
    <a:masterClrMapping/>
  </p:clrMapOvr>
  <p:transition xmlns:p14="http://schemas.microsoft.com/office/powerpoint/2010/main"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764871"/>
              </p:ext>
            </p:extLst>
          </p:nvPr>
        </p:nvGraphicFramePr>
        <p:xfrm>
          <a:off x="381000" y="1295400"/>
          <a:ext cx="8305801" cy="396264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24929"/>
                <a:gridCol w="1445218"/>
                <a:gridCol w="1445218"/>
                <a:gridCol w="1445218"/>
                <a:gridCol w="1445218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FGT-100D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FGT-200D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FGT-240D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FGT-280D-POE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2500 / 1000 / 200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/ 3 / 3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3.2 Mil</a:t>
                      </a:r>
                      <a:r>
                        <a:rPr lang="en-US" sz="1100" dirty="0" smtClean="0"/>
                        <a:t> 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77,000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450 Mbps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950 Mbps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1.7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300 / 700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x GE RJ45,</a:t>
                      </a:r>
                    </a:p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x GE SFP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42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54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32 x GE PoE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 x GE SFP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GB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LENC, high port density, T1 port, PoE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060247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40586"/>
              </p:ext>
            </p:extLst>
          </p:nvPr>
        </p:nvGraphicFramePr>
        <p:xfrm>
          <a:off x="381000" y="1295400"/>
          <a:ext cx="8458201" cy="396264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90166"/>
                <a:gridCol w="1253607"/>
                <a:gridCol w="1253607"/>
                <a:gridCol w="1253607"/>
                <a:gridCol w="1253607"/>
                <a:gridCol w="1253607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FGT-500D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FG-600C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FG-800C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/ 8 / 8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/ 8 / 8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/ 16 / 16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/ 16 /16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280,000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2.8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4.7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200 / 550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1.4 / 2.5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1.7 / 3.4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1.3 /1.7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6 x GE RJ45, 4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x GE SFP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 x GE RJ45, </a:t>
                      </a:r>
                      <a:b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</a:b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18x GE RJ45,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4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10GE SFP+,14 x GE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RJ45,</a:t>
                      </a: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393114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100D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25210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Interface </a:t>
            </a:r>
            <a:r>
              <a:rPr lang="en-US" sz="1200" dirty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/>
              <a:t>HA Interface </a:t>
            </a:r>
            <a:r>
              <a:rPr lang="en-US" sz="1200" dirty="0" smtClean="0"/>
              <a:t>Port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Shared Media interfaces </a:t>
            </a:r>
            <a:r>
              <a:rPr lang="en-US" sz="1200" dirty="0" smtClean="0">
                <a:cs typeface="Arial Narrow"/>
              </a:rPr>
              <a:t>pairs</a:t>
            </a:r>
            <a:endParaRPr lang="en-US" sz="1200" dirty="0">
              <a:cs typeface="Arial Narrow"/>
            </a:endParaRP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320" y="1620039"/>
            <a:ext cx="5173908" cy="2060294"/>
          </a:xfrm>
          <a:prstGeom prst="rect">
            <a:avLst/>
          </a:prstGeom>
        </p:spPr>
      </p:pic>
      <p:pic>
        <p:nvPicPr>
          <p:cNvPr id="12" name="Picture 11" descr="dark_port_sharemedia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4182" y="3203325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944083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FortiGate/FortiWiFi</a:t>
            </a:r>
            <a:endParaRPr lang="en-US" sz="3600" b="1" dirty="0"/>
          </a:p>
        </p:txBody>
      </p:sp>
      <p:pic>
        <p:nvPicPr>
          <p:cNvPr id="4" name="Picture 3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971" y="2909365"/>
            <a:ext cx="1122427" cy="83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2215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140D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566749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/HA Interface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36x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6" name="Picture 5" descr="FG-140D-LED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1828800"/>
            <a:ext cx="5011782" cy="1331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911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140D-POE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56698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Ports</a:t>
            </a: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FG-140D-POE-PORT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473" y="1828801"/>
            <a:ext cx="5109328" cy="1257880"/>
          </a:xfrm>
          <a:prstGeom prst="rect">
            <a:avLst/>
          </a:prstGeom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8508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7314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140D-POE-T1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527322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T1 Interface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G-140D-POE-T1-LEDS-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752600"/>
            <a:ext cx="5029200" cy="1467914"/>
          </a:xfrm>
          <a:prstGeom prst="rect">
            <a:avLst/>
          </a:prstGeom>
        </p:spPr>
      </p:pic>
      <p:pic>
        <p:nvPicPr>
          <p:cNvPr id="14" name="Picture 1" descr="dark_port_t1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27880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2343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Rugged-100C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241289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2000 / 1000 / 180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</a:t>
                      </a: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</a:t>
                      </a:r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Interfaces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</a:t>
            </a:r>
            <a:r>
              <a:rPr lang="en-US" sz="1200" dirty="0"/>
              <a:t>F</a:t>
            </a:r>
            <a:r>
              <a:rPr lang="en-US" sz="1200" dirty="0" smtClean="0"/>
              <a:t>E </a:t>
            </a:r>
            <a:r>
              <a:rPr lang="en-US" sz="1200" dirty="0"/>
              <a:t>Copper </a:t>
            </a:r>
            <a:r>
              <a:rPr lang="en-US" sz="1200" dirty="0" smtClean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100Base-FX Interface (SC)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3" name="Picture 2" descr="FGR-100C_Bk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49" y="2323471"/>
            <a:ext cx="4644759" cy="1306783"/>
          </a:xfrm>
          <a:prstGeom prst="rect">
            <a:avLst/>
          </a:prstGeom>
        </p:spPr>
      </p:pic>
      <p:pic>
        <p:nvPicPr>
          <p:cNvPr id="4" name="Picture 3" descr="FGR-100C_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909" y="1229953"/>
            <a:ext cx="4621240" cy="1300165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419" y="318874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2572260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200D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808806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2" name="Picture 1" descr="FG-200D-PORT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885066" cy="1219200"/>
          </a:xfrm>
          <a:prstGeom prst="rect">
            <a:avLst/>
          </a:prstGeom>
        </p:spPr>
      </p:pic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23" name="Picture 22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1" name="Picture 10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012098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200D-POE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536846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8x GE RJ45 PoE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23" name="Picture 22" descr="dark_RPSSupplyOptio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1" name="Picture 10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FG-200D-POE-Fron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905000"/>
            <a:ext cx="5187391" cy="469087"/>
          </a:xfrm>
          <a:prstGeom prst="rect">
            <a:avLst/>
          </a:prstGeom>
        </p:spPr>
      </p:pic>
      <p:pic>
        <p:nvPicPr>
          <p:cNvPr id="17" name="Picture 16" descr="FG-200D-POE-Back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626359"/>
            <a:ext cx="5184648" cy="521208"/>
          </a:xfrm>
          <a:prstGeom prst="rect">
            <a:avLst/>
          </a:prstGeom>
        </p:spPr>
      </p:pic>
      <p:pic>
        <p:nvPicPr>
          <p:cNvPr id="24" name="Picture 46" descr="dark_port_output-po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1488" y="341884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Oval 24"/>
          <p:cNvSpPr/>
          <p:nvPr/>
        </p:nvSpPr>
        <p:spPr bwMode="auto">
          <a:xfrm>
            <a:off x="5886262" y="1905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5886262" y="211328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5886262" y="232156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5886262" y="2528404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154432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49530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44196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54102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6400800"/>
            <a:ext cx="1905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* 3</a:t>
            </a:r>
            <a:r>
              <a:rPr lang="en-US" sz="800" baseline="30000" dirty="0" smtClean="0">
                <a:solidFill>
                  <a:srgbClr val="404040"/>
                </a:solidFill>
                <a:latin typeface="Arial"/>
                <a:cs typeface="Arial"/>
              </a:rPr>
              <a:t>rd</a:t>
            </a:r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 party RPS required.</a:t>
            </a:r>
          </a:p>
        </p:txBody>
      </p:sp>
    </p:spTree>
    <p:extLst>
      <p:ext uri="{BB962C8B-B14F-4D97-AF65-F5344CB8AC3E}">
        <p14:creationId xmlns:p14="http://schemas.microsoft.com/office/powerpoint/2010/main" val="22245206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G-240D-POR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916926" cy="1227151"/>
          </a:xfrm>
          <a:prstGeom prst="rect">
            <a:avLst/>
          </a:prstGeom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240D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379028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smtClean="0"/>
              <a:t>40x </a:t>
            </a:r>
            <a:r>
              <a:rPr lang="en-US" sz="1200" dirty="0" smtClean="0"/>
              <a:t>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14777945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240D-POE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554587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24x </a:t>
            </a:r>
            <a:r>
              <a:rPr lang="en-US" sz="1200" dirty="0"/>
              <a:t>GE RJ45 </a:t>
            </a:r>
            <a:r>
              <a:rPr lang="en-US" sz="1200" dirty="0" smtClean="0"/>
              <a:t>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g4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981200"/>
            <a:ext cx="5187391" cy="469087"/>
          </a:xfrm>
          <a:prstGeom prst="rect">
            <a:avLst/>
          </a:prstGeom>
        </p:spPr>
      </p:pic>
      <p:pic>
        <p:nvPicPr>
          <p:cNvPr id="4" name="Picture 3" descr="g5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667000"/>
            <a:ext cx="5187391" cy="521208"/>
          </a:xfrm>
          <a:prstGeom prst="rect">
            <a:avLst/>
          </a:prstGeom>
        </p:spPr>
      </p:pic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1488" y="341884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13"/>
          <p:cNvSpPr/>
          <p:nvPr/>
        </p:nvSpPr>
        <p:spPr bwMode="auto">
          <a:xfrm>
            <a:off x="140208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40386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25146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52578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86262" y="1905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5886262" y="211328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5886262" y="232156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5886262" y="2528404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3400" y="6400800"/>
            <a:ext cx="1905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* 3</a:t>
            </a:r>
            <a:r>
              <a:rPr lang="en-US" sz="800" baseline="30000" dirty="0" smtClean="0">
                <a:solidFill>
                  <a:srgbClr val="404040"/>
                </a:solidFill>
                <a:latin typeface="Arial"/>
                <a:cs typeface="Arial"/>
              </a:rPr>
              <a:t>rd</a:t>
            </a:r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 party RPS required.</a:t>
            </a:r>
          </a:p>
        </p:txBody>
      </p:sp>
    </p:spTree>
    <p:extLst>
      <p:ext uri="{BB962C8B-B14F-4D97-AF65-F5344CB8AC3E}">
        <p14:creationId xmlns:p14="http://schemas.microsoft.com/office/powerpoint/2010/main" val="8076284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280D-POE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69988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GE RJ45 </a:t>
            </a:r>
            <a:r>
              <a:rPr lang="fr-FR" sz="1200" dirty="0"/>
              <a:t>WAN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52 </a:t>
            </a:r>
            <a:r>
              <a:rPr lang="fr-FR" sz="1200" dirty="0"/>
              <a:t>x GE </a:t>
            </a:r>
            <a:r>
              <a:rPr lang="fr-FR" sz="1200" dirty="0" smtClean="0"/>
              <a:t>RJ45 </a:t>
            </a:r>
            <a:r>
              <a:rPr lang="fr-FR" sz="1200" dirty="0"/>
              <a:t>LAN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32 </a:t>
            </a:r>
            <a:r>
              <a:rPr lang="fr-FR" sz="1200" dirty="0"/>
              <a:t>x GE </a:t>
            </a:r>
            <a:r>
              <a:rPr lang="fr-FR" sz="1200" dirty="0" smtClean="0"/>
              <a:t>RJ45 </a:t>
            </a:r>
            <a:r>
              <a:rPr lang="fr-FR" sz="1200" dirty="0"/>
              <a:t>PoE LAN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4 </a:t>
            </a:r>
            <a:r>
              <a:rPr lang="fr-FR" sz="1200" dirty="0"/>
              <a:t>x </a:t>
            </a:r>
            <a:r>
              <a:rPr lang="fr-FR" sz="1200" dirty="0" smtClean="0"/>
              <a:t>GE </a:t>
            </a:r>
            <a:r>
              <a:rPr lang="fr-FR" sz="1200" dirty="0"/>
              <a:t>SFP DMZ Interfaces </a:t>
            </a:r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61368"/>
            <a:ext cx="580664" cy="324623"/>
          </a:xfrm>
          <a:prstGeom prst="rect">
            <a:avLst/>
          </a:prstGeom>
          <a:effectLst/>
        </p:spPr>
      </p:pic>
      <p:pic>
        <p:nvPicPr>
          <p:cNvPr id="2" name="Picture 1" descr="FG-280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371600"/>
            <a:ext cx="4583162" cy="2247178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4974" y="3056189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  <p:sp>
        <p:nvSpPr>
          <p:cNvPr id="11" name="TextBox 10"/>
          <p:cNvSpPr txBox="1"/>
          <p:nvPr/>
        </p:nvSpPr>
        <p:spPr>
          <a:xfrm>
            <a:off x="533400" y="6400800"/>
            <a:ext cx="1905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* 3</a:t>
            </a:r>
            <a:r>
              <a:rPr lang="en-US" sz="800" baseline="30000" dirty="0" smtClean="0">
                <a:solidFill>
                  <a:srgbClr val="404040"/>
                </a:solidFill>
                <a:latin typeface="Arial"/>
                <a:cs typeface="Arial"/>
              </a:rPr>
              <a:t>rd</a:t>
            </a:r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 party RPS required.</a:t>
            </a:r>
          </a:p>
        </p:txBody>
      </p:sp>
    </p:spTree>
    <p:extLst>
      <p:ext uri="{BB962C8B-B14F-4D97-AF65-F5344CB8AC3E}">
        <p14:creationId xmlns:p14="http://schemas.microsoft.com/office/powerpoint/2010/main" val="375020391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 300C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</a:t>
            </a:r>
            <a:r>
              <a:rPr lang="en-US" sz="1200" dirty="0" smtClean="0"/>
              <a:t>GE RJ45 NP2 </a:t>
            </a:r>
            <a:r>
              <a:rPr lang="en-US" sz="1200" dirty="0"/>
              <a:t>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Redundant DC Power </a:t>
            </a:r>
            <a:r>
              <a:rPr lang="en-US" sz="1200" dirty="0" smtClean="0"/>
              <a:t>connector</a:t>
            </a: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619128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/ 550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4.5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74" y="1573796"/>
            <a:ext cx="5222753" cy="167839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5918200" y="3064180"/>
            <a:ext cx="2676558" cy="757427"/>
            <a:chOff x="5918200" y="3064180"/>
            <a:chExt cx="2676558" cy="757427"/>
          </a:xfrm>
        </p:grpSpPr>
        <p:pic>
          <p:nvPicPr>
            <p:cNvPr id="13" name="Picture 12" descr="dark_Storage_32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062" y="348948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3" name="Picture 22" descr="dark_FortiASICS_NP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992" y="3064180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0" name="Picture 19" descr="dark_RPSSupplyOption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094" y="307984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DCSupplyOption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2193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1" name="Picture 20" descr="dark_1URackMount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345622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FortiGate: </a:t>
            </a:r>
            <a:r>
              <a:rPr lang="en-US" b="0" i="0" dirty="0"/>
              <a:t>Integrated Architecture</a:t>
            </a:r>
          </a:p>
        </p:txBody>
      </p:sp>
      <p:sp>
        <p:nvSpPr>
          <p:cNvPr id="37" name="Rounded Rectangle 36"/>
          <p:cNvSpPr/>
          <p:nvPr/>
        </p:nvSpPr>
        <p:spPr bwMode="auto">
          <a:xfrm>
            <a:off x="4714860" y="5186593"/>
            <a:ext cx="3886200" cy="914400"/>
          </a:xfrm>
          <a:prstGeom prst="roundRect">
            <a:avLst>
              <a:gd name="adj" fmla="val 15175"/>
            </a:avLst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38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60" y="5262793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9" name="Straight Connector 38"/>
          <p:cNvCxnSpPr/>
          <p:nvPr/>
        </p:nvCxnSpPr>
        <p:spPr bwMode="auto">
          <a:xfrm>
            <a:off x="7229460" y="5224221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7381860" y="5854772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Syslog/SNMP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553061" y="5316907"/>
            <a:ext cx="16764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FortiAnalyzer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Log &amp; Reporting</a:t>
            </a:r>
          </a:p>
          <a:p>
            <a:pPr eaLnBrk="0" hangingPunct="0"/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42" name="Picture 5" descr="FortiAnalyzer_Icon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60" y="5415193"/>
            <a:ext cx="97061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Right Arrow 42"/>
          <p:cNvSpPr/>
          <p:nvPr/>
        </p:nvSpPr>
        <p:spPr bwMode="auto">
          <a:xfrm rot="5400000">
            <a:off x="6360780" y="4775113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4" name="Rounded Rectangle 43"/>
          <p:cNvSpPr/>
          <p:nvPr/>
        </p:nvSpPr>
        <p:spPr bwMode="auto">
          <a:xfrm>
            <a:off x="600060" y="5186593"/>
            <a:ext cx="3962400" cy="914400"/>
          </a:xfrm>
          <a:prstGeom prst="roundRect">
            <a:avLst>
              <a:gd name="adj" fmla="val 15175"/>
            </a:avLst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438260" y="5338993"/>
            <a:ext cx="14843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FortiManager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Device </a:t>
            </a: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Management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6" name="Right Arrow 45"/>
          <p:cNvSpPr/>
          <p:nvPr/>
        </p:nvSpPr>
        <p:spPr bwMode="auto">
          <a:xfrm rot="5400000">
            <a:off x="2322180" y="4775113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600060" y="2219873"/>
            <a:ext cx="8001000" cy="2834640"/>
          </a:xfrm>
          <a:prstGeom prst="roundRect">
            <a:avLst>
              <a:gd name="adj" fmla="val 5027"/>
            </a:avLst>
          </a:prstGeom>
          <a:solidFill>
            <a:schemeClr val="bg2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 rot="16200000">
            <a:off x="-458052" y="3237074"/>
            <a:ext cx="1752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bg2">
                    <a:lumMod val="25000"/>
                  </a:schemeClr>
                </a:solidFill>
                <a:latin typeface="Helvetica 55 Roman"/>
                <a:cs typeface="Helvetica 55 Roman"/>
              </a:rPr>
              <a:t>FORTIGATE</a:t>
            </a:r>
          </a:p>
        </p:txBody>
      </p:sp>
      <p:sp>
        <p:nvSpPr>
          <p:cNvPr id="54" name="AutoShape 3"/>
          <p:cNvSpPr>
            <a:spLocks noChangeArrowheads="1"/>
          </p:cNvSpPr>
          <p:nvPr/>
        </p:nvSpPr>
        <p:spPr bwMode="auto">
          <a:xfrm>
            <a:off x="752460" y="4358640"/>
            <a:ext cx="7620000" cy="558346"/>
          </a:xfrm>
          <a:prstGeom prst="flowChartAlternateProcess">
            <a:avLst/>
          </a:prstGeom>
          <a:solidFill>
            <a:schemeClr val="tx1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FortiASIC</a:t>
            </a:r>
            <a:r>
              <a:rPr lang="en-US" sz="1800" b="1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(s)</a:t>
            </a:r>
          </a:p>
        </p:txBody>
      </p:sp>
      <p:pic>
        <p:nvPicPr>
          <p:cNvPr id="62" name="Picture 61" descr="FortiASIC_R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461" y="4511040"/>
            <a:ext cx="497220" cy="292779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pic>
        <p:nvPicPr>
          <p:cNvPr id="63" name="Picture 24" descr="FortiGate_Icon_2U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0" y="4267200"/>
            <a:ext cx="1196215" cy="8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Rounded Rectangle 63"/>
          <p:cNvSpPr/>
          <p:nvPr/>
        </p:nvSpPr>
        <p:spPr bwMode="auto">
          <a:xfrm>
            <a:off x="4352587" y="1219200"/>
            <a:ext cx="4248473" cy="914400"/>
          </a:xfrm>
          <a:prstGeom prst="roundRect">
            <a:avLst>
              <a:gd name="adj" fmla="val 15175"/>
            </a:avLst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65" name="Picture 31" descr="2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575" y="1295400"/>
            <a:ext cx="92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4443975" y="1833656"/>
            <a:ext cx="76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FortiAP</a:t>
            </a:r>
          </a:p>
        </p:txBody>
      </p:sp>
      <p:pic>
        <p:nvPicPr>
          <p:cNvPr id="67" name="Picture 66" descr="Laptop-Wireless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047" y="1219200"/>
            <a:ext cx="883276" cy="6858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67" descr="MobilePhone_Lt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647" y="1295400"/>
            <a:ext cx="226212" cy="4699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68" descr="Fortinet_Shiel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447" y="1524000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ortinet_Shiel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047" y="1600200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7646447" y="1833656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FortiClient</a:t>
            </a:r>
          </a:p>
        </p:txBody>
      </p:sp>
      <p:pic>
        <p:nvPicPr>
          <p:cNvPr id="72" name="Picture 33" descr="FortiToken-Icon-RED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063">
            <a:off x="7030408" y="1459091"/>
            <a:ext cx="487872" cy="2198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TextBox 72"/>
          <p:cNvSpPr txBox="1"/>
          <p:nvPr/>
        </p:nvSpPr>
        <p:spPr>
          <a:xfrm>
            <a:off x="6935864" y="1833656"/>
            <a:ext cx="8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FortiToken</a:t>
            </a:r>
          </a:p>
        </p:txBody>
      </p:sp>
      <p:pic>
        <p:nvPicPr>
          <p:cNvPr id="74" name="Picture 10" descr="FortiSwitch_Icon_1U_Lt-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775" y="1295400"/>
            <a:ext cx="98242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74"/>
          <p:cNvSpPr txBox="1"/>
          <p:nvPr/>
        </p:nvSpPr>
        <p:spPr>
          <a:xfrm>
            <a:off x="5129775" y="1833656"/>
            <a:ext cx="99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FortiSwitch</a:t>
            </a:r>
          </a:p>
        </p:txBody>
      </p:sp>
      <p:pic>
        <p:nvPicPr>
          <p:cNvPr id="76" name="Picture 28" descr="FortiManager_Icon_1U_Lt-s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60" y="5415193"/>
            <a:ext cx="976394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60" y="5262793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8" name="Straight Connector 77"/>
          <p:cNvCxnSpPr/>
          <p:nvPr/>
        </p:nvCxnSpPr>
        <p:spPr bwMode="auto">
          <a:xfrm>
            <a:off x="3190860" y="5224221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9" name="TextBox 78"/>
          <p:cNvSpPr txBox="1"/>
          <p:nvPr/>
        </p:nvSpPr>
        <p:spPr>
          <a:xfrm>
            <a:off x="3267060" y="5854772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APIs Integration</a:t>
            </a:r>
          </a:p>
        </p:txBody>
      </p:sp>
      <p:sp>
        <p:nvSpPr>
          <p:cNvPr id="80" name="Rounded Rectangle 79"/>
          <p:cNvSpPr/>
          <p:nvPr/>
        </p:nvSpPr>
        <p:spPr bwMode="auto">
          <a:xfrm>
            <a:off x="762000" y="2402753"/>
            <a:ext cx="7630160" cy="1818640"/>
          </a:xfrm>
          <a:prstGeom prst="roundRect">
            <a:avLst>
              <a:gd name="adj" fmla="val 6352"/>
            </a:avLst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1" name="AutoShape 3"/>
          <p:cNvSpPr>
            <a:spLocks noChangeArrowheads="1"/>
          </p:cNvSpPr>
          <p:nvPr/>
        </p:nvSpPr>
        <p:spPr bwMode="auto">
          <a:xfrm>
            <a:off x="9810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Networking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L2/L3 features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Virtual Systems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Traffic Shaping ● WAN Opt.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High Availability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IPv6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82" name="AutoShape 3"/>
          <p:cNvSpPr>
            <a:spLocks noChangeArrowheads="1"/>
          </p:cNvSpPr>
          <p:nvPr/>
        </p:nvSpPr>
        <p:spPr bwMode="auto">
          <a:xfrm>
            <a:off x="34194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Security</a:t>
            </a:r>
            <a:endParaRPr lang="en-US" sz="1200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Firewall ● VPN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IPS 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App Control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AV/ATP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Web Filtering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DLP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Explicit Proxy 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83" name="Right Arrow 82"/>
          <p:cNvSpPr/>
          <p:nvPr/>
        </p:nvSpPr>
        <p:spPr bwMode="auto">
          <a:xfrm rot="5400000">
            <a:off x="3604880" y="2075097"/>
            <a:ext cx="6197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3018770" y="3865793"/>
            <a:ext cx="31280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FortiOS</a:t>
            </a:r>
            <a:endParaRPr lang="en-US" sz="1800" b="1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85" name="Rounded Rectangle 84"/>
          <p:cNvSpPr/>
          <p:nvPr/>
        </p:nvSpPr>
        <p:spPr bwMode="auto">
          <a:xfrm>
            <a:off x="600060" y="1219200"/>
            <a:ext cx="3652631" cy="914400"/>
          </a:xfrm>
          <a:prstGeom prst="roundRect">
            <a:avLst>
              <a:gd name="adj" fmla="val 15175"/>
            </a:avLst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86" name="Picture 4" descr="FortiGuard_Service_Icon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60" y="1371600"/>
            <a:ext cx="812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Rectangle 86"/>
          <p:cNvSpPr/>
          <p:nvPr/>
        </p:nvSpPr>
        <p:spPr>
          <a:xfrm>
            <a:off x="1666860" y="1371600"/>
            <a:ext cx="1479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FortiGuard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Threat Research &amp; </a:t>
            </a: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Security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Updates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8" name="Right Arrow 87"/>
          <p:cNvSpPr/>
          <p:nvPr/>
        </p:nvSpPr>
        <p:spPr bwMode="auto">
          <a:xfrm rot="16200000">
            <a:off x="6104284" y="2080216"/>
            <a:ext cx="914313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9" name="AutoShape 3"/>
          <p:cNvSpPr>
            <a:spLocks noChangeArrowheads="1"/>
          </p:cNvSpPr>
          <p:nvPr/>
        </p:nvSpPr>
        <p:spPr bwMode="auto">
          <a:xfrm>
            <a:off x="59340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Extensions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/>
            </a:r>
            <a:b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</a:b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WiFi/Switch Controller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Endpoint Management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Token Server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007168" y="1833656"/>
            <a:ext cx="10195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FortiExtender</a:t>
            </a:r>
          </a:p>
        </p:txBody>
      </p:sp>
      <p:pic>
        <p:nvPicPr>
          <p:cNvPr id="91" name="Picture 90" descr="Modem_Lt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151" y="1017288"/>
            <a:ext cx="677863" cy="8001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454946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 300D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Management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073364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/ 2.5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20" name="Picture 19" descr="dark_RPSSupplyOpti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4094" y="3079848"/>
            <a:ext cx="580664" cy="324623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08271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FortiASICS_NP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5" name="Picture 4" descr="dark_Storage_120gb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840" y="3088640"/>
            <a:ext cx="548640" cy="301664"/>
          </a:xfrm>
          <a:prstGeom prst="rect">
            <a:avLst/>
          </a:prstGeom>
        </p:spPr>
      </p:pic>
      <p:pic>
        <p:nvPicPr>
          <p:cNvPr id="17" name="Picture 16" descr="300d-prod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8800"/>
            <a:ext cx="5278465" cy="1594896"/>
          </a:xfrm>
          <a:prstGeom prst="rect">
            <a:avLst/>
          </a:prstGeom>
        </p:spPr>
      </p:pic>
      <p:sp>
        <p:nvSpPr>
          <p:cNvPr id="18" name="Oval 17"/>
          <p:cNvSpPr/>
          <p:nvPr/>
        </p:nvSpPr>
        <p:spPr bwMode="auto">
          <a:xfrm>
            <a:off x="5886262" y="1981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5886262" y="2209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28956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44196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3505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5886262" y="24384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9729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 500D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Management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GE SFP </a:t>
            </a:r>
            <a:r>
              <a:rPr lang="en-US" sz="1200" dirty="0" smtClean="0"/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8x </a:t>
            </a:r>
            <a:r>
              <a:rPr lang="en-US" sz="1200" dirty="0"/>
              <a:t>GE RJ45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231706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/ 3.4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5" name="Picture 14" descr="dark_RPSSupplyOpti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4094" y="3079848"/>
            <a:ext cx="580664" cy="324623"/>
          </a:xfrm>
          <a:prstGeom prst="rect">
            <a:avLst/>
          </a:prstGeom>
          <a:effectLst/>
        </p:spPr>
      </p:pic>
      <p:pic>
        <p:nvPicPr>
          <p:cNvPr id="16" name="Picture 15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082717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FortiASICS_NP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22" name="Picture 21" descr="dark_Storage_120gb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840" y="3088640"/>
            <a:ext cx="548640" cy="301664"/>
          </a:xfrm>
          <a:prstGeom prst="rect">
            <a:avLst/>
          </a:prstGeom>
        </p:spPr>
      </p:pic>
      <p:pic>
        <p:nvPicPr>
          <p:cNvPr id="5" name="Picture 4" descr="500d-prod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8800"/>
            <a:ext cx="5292655" cy="1599184"/>
          </a:xfrm>
          <a:prstGeom prst="rect">
            <a:avLst/>
          </a:prstGeom>
        </p:spPr>
      </p:pic>
      <p:sp>
        <p:nvSpPr>
          <p:cNvPr id="24" name="Oval 23"/>
          <p:cNvSpPr/>
          <p:nvPr/>
        </p:nvSpPr>
        <p:spPr bwMode="auto">
          <a:xfrm>
            <a:off x="5886262" y="1981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5886262" y="2209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28956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44196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3505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5886262" y="24384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68882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>
                <a:latin typeface="+mn-lt"/>
                <a:cs typeface="Arial Narrow"/>
              </a:rPr>
              <a:t>FortiGate</a:t>
            </a:r>
            <a:r>
              <a:rPr lang="en-US" b="0" i="0" dirty="0">
                <a:latin typeface="+mn-lt"/>
                <a:cs typeface="Arial Narrow"/>
              </a:rPr>
              <a:t> </a:t>
            </a:r>
            <a:r>
              <a:rPr lang="en-US" b="0" i="0" dirty="0" smtClean="0">
                <a:latin typeface="+mn-lt"/>
                <a:cs typeface="Arial Narrow"/>
              </a:rPr>
              <a:t>600C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58" y="1458103"/>
            <a:ext cx="5197417" cy="1670756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16x </a:t>
            </a:r>
            <a:r>
              <a:rPr lang="en-US" sz="1200" dirty="0" smtClean="0">
                <a:latin typeface="+mn-lt"/>
                <a:cs typeface="Arial Narrow"/>
              </a:rPr>
              <a:t>GE RJ45 NP4 </a:t>
            </a:r>
            <a:r>
              <a:rPr lang="en-US" sz="1200" dirty="0">
                <a:latin typeface="+mn-lt"/>
                <a:cs typeface="Arial Narrow"/>
              </a:rPr>
              <a:t>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4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131650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1.3G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/ 2.8 G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96101" cy="754222"/>
            <a:chOff x="5918200" y="3063875"/>
            <a:chExt cx="2696101" cy="754222"/>
          </a:xfrm>
        </p:grpSpPr>
        <p:pic>
          <p:nvPicPr>
            <p:cNvPr id="9" name="Picture 8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DCSupplyOption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3637" y="3079848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04993224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>
                <a:latin typeface="+mn-lt"/>
                <a:cs typeface="Arial Narrow"/>
              </a:rPr>
              <a:t>FortiGate</a:t>
            </a:r>
            <a:r>
              <a:rPr lang="en-US" b="0" i="0" dirty="0">
                <a:latin typeface="+mn-lt"/>
                <a:cs typeface="Arial Narrow"/>
              </a:rPr>
              <a:t> </a:t>
            </a:r>
            <a:r>
              <a:rPr lang="en-US" b="0" i="0" dirty="0" smtClean="0">
                <a:latin typeface="+mn-lt"/>
                <a:cs typeface="Arial Narrow"/>
              </a:rPr>
              <a:t>800C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58056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8x Shared Media interface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86271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449543" y="1499973"/>
            <a:ext cx="5054637" cy="1860193"/>
            <a:chOff x="618122" y="1724735"/>
            <a:chExt cx="4596585" cy="169162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8122" y="1724735"/>
              <a:ext cx="4596585" cy="162629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618592" y="3214073"/>
              <a:ext cx="640600" cy="2022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 Narrow"/>
                <a:cs typeface="Arial Narrow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65858" cy="759412"/>
            <a:chOff x="5918200" y="3063875"/>
            <a:chExt cx="2665858" cy="759412"/>
          </a:xfrm>
        </p:grpSpPr>
        <p:pic>
          <p:nvPicPr>
            <p:cNvPr id="28" name="Picture 27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26" name="Picture 25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8" name="Picture 17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3" name="Picture 22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115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4" name="Picture 23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5430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5" name="Picture 24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368" y="3510552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7" name="Picture 26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</p:grpSp>
      <p:pic>
        <p:nvPicPr>
          <p:cNvPr id="16" name="Picture 15" descr="dark_DualDCSupplyOpti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088104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42172433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G-3950B_Ft-TOP_HiRes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96444" y="4876800"/>
            <a:ext cx="1997261" cy="98219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High End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Large Enterprises &amp; Data Centers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819400" y="58674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FG-3950B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433084" y="2192643"/>
            <a:ext cx="4604058" cy="290617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</a:rPr>
              <a:t>Ideal for securing traditional high-bandwidth networks, as well as virtualized, or cloud-based infrastructures.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604057" y="3482326"/>
            <a:ext cx="4384235" cy="26475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01756" y="3574838"/>
            <a:ext cx="4115564" cy="256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Rich feature set </a:t>
            </a:r>
            <a:r>
              <a:rPr lang="en-US" sz="1400" dirty="0" smtClean="0"/>
              <a:t>for protecting </a:t>
            </a:r>
            <a:r>
              <a:rPr lang="en-US" sz="1400" dirty="0"/>
              <a:t>next generation networks, including integrated IPS, application control, user-based policies, and endpoint policy </a:t>
            </a:r>
            <a:r>
              <a:rPr lang="en-US" sz="1400" dirty="0" smtClean="0"/>
              <a:t>enforcement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On-board </a:t>
            </a:r>
            <a:r>
              <a:rPr lang="en-US" sz="1400" dirty="0">
                <a:latin typeface="+mj-lt"/>
                <a:cs typeface="Arial Narrow"/>
              </a:rPr>
              <a:t>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Integration with </a:t>
            </a:r>
            <a:r>
              <a:rPr lang="en-US" sz="1400" dirty="0" err="1"/>
              <a:t>FortiManager</a:t>
            </a:r>
            <a:r>
              <a:rPr lang="en-US" sz="1400" dirty="0"/>
              <a:t> and </a:t>
            </a:r>
            <a:r>
              <a:rPr lang="en-US" sz="1400" dirty="0" err="1"/>
              <a:t>FortiAnalyzer</a:t>
            </a:r>
            <a:r>
              <a:rPr lang="en-US" sz="1400" dirty="0"/>
              <a:t> </a:t>
            </a:r>
            <a:r>
              <a:rPr lang="en-US" sz="1400" dirty="0" smtClean="0"/>
              <a:t>simplifies </a:t>
            </a:r>
            <a:r>
              <a:rPr lang="en-US" sz="1400" dirty="0"/>
              <a:t>management, reporting and analysis </a:t>
            </a:r>
            <a:r>
              <a:rPr lang="en-US" sz="1400" dirty="0" smtClean="0"/>
              <a:t>for </a:t>
            </a:r>
            <a:r>
              <a:rPr lang="en-US" sz="1400" dirty="0"/>
              <a:t>up to thousands of Fortinet devices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5" name="Picture 2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7253" y="5966875"/>
            <a:ext cx="213020" cy="151969"/>
          </a:xfrm>
          <a:prstGeom prst="rect">
            <a:avLst/>
          </a:prstGeom>
        </p:spPr>
      </p:pic>
      <p:pic>
        <p:nvPicPr>
          <p:cNvPr id="11" name="Picture 10" descr="FG-3700D-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876800"/>
            <a:ext cx="2096726" cy="1224742"/>
          </a:xfrm>
          <a:prstGeom prst="rect">
            <a:avLst/>
          </a:prstGeom>
        </p:spPr>
      </p:pic>
      <p:pic>
        <p:nvPicPr>
          <p:cNvPr id="9" name="Picture 8" descr="FG-3600C_Ft-top-re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2200" y="3810000"/>
            <a:ext cx="2077178" cy="1288475"/>
          </a:xfrm>
          <a:prstGeom prst="rect">
            <a:avLst/>
          </a:prstGeom>
        </p:spPr>
      </p:pic>
      <p:pic>
        <p:nvPicPr>
          <p:cNvPr id="6" name="Picture 5" descr="FG-3240C_Ft-Top_HiRes.jpe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00" y="4114800"/>
            <a:ext cx="2052065" cy="6739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91747" y="48006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FG-3240C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4882130"/>
            <a:ext cx="213020" cy="151969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2805616" y="48006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FG-3600C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3469" y="4882130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838200" y="58674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FG-3700D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053" y="5948930"/>
            <a:ext cx="213020" cy="151969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718714" y="3497258"/>
            <a:ext cx="11678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FGT-1000C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3129994"/>
            <a:ext cx="213020" cy="151969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718714" y="3045023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FGT-1240B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30" name="Picture 29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3583411"/>
            <a:ext cx="213020" cy="151969"/>
          </a:xfrm>
          <a:prstGeom prst="rect">
            <a:avLst/>
          </a:prstGeom>
        </p:spPr>
      </p:pic>
      <p:pic>
        <p:nvPicPr>
          <p:cNvPr id="31" name="Picture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958" b="8672"/>
          <a:stretch/>
        </p:blipFill>
        <p:spPr bwMode="auto">
          <a:xfrm>
            <a:off x="2267018" y="3359809"/>
            <a:ext cx="2202026" cy="66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163"/>
          <a:stretch/>
        </p:blipFill>
        <p:spPr>
          <a:xfrm>
            <a:off x="2283639" y="2667000"/>
            <a:ext cx="2168787" cy="775639"/>
          </a:xfrm>
          <a:prstGeom prst="rect">
            <a:avLst/>
          </a:prstGeom>
        </p:spPr>
      </p:pic>
      <p:pic>
        <p:nvPicPr>
          <p:cNvPr id="33" name="Picture 32" descr="FG-1500D-Ft-top (1).jpg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0" r="5682" b="20067"/>
          <a:stretch/>
        </p:blipFill>
        <p:spPr>
          <a:xfrm>
            <a:off x="2209800" y="2209800"/>
            <a:ext cx="2133600" cy="602664"/>
          </a:xfrm>
          <a:prstGeom prst="rect">
            <a:avLst/>
          </a:prstGeom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2599571"/>
            <a:ext cx="213020" cy="151969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718714" y="2514600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FGT-1500D</a:t>
            </a:r>
            <a:endParaRPr lang="en-US" sz="1400" b="1" dirty="0">
              <a:latin typeface="+mn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959225764"/>
      </p:ext>
    </p:extLst>
  </p:cSld>
  <p:clrMapOvr>
    <a:masterClrMapping/>
  </p:clrMapOvr>
  <p:transition xmlns:p14="http://schemas.microsoft.com/office/powerpoint/2010/main"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</a:t>
            </a:r>
            <a:r>
              <a:rPr lang="en-US" b="0" i="0" dirty="0" smtClean="0">
                <a:latin typeface="+mn-lt"/>
                <a:cs typeface="Arial Narrow"/>
              </a:rPr>
              <a:t>1000 Series: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900578"/>
              </p:ext>
            </p:extLst>
          </p:nvPr>
        </p:nvGraphicFramePr>
        <p:xfrm>
          <a:off x="381000" y="1295400"/>
          <a:ext cx="8458201" cy="3795005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112906"/>
                <a:gridCol w="1781765"/>
                <a:gridCol w="1781765"/>
                <a:gridCol w="1781765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FG-1000C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FG-1240B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FG-1500D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40-44 / 40-44 / 38-42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55 Gbps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16-18.5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50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5-8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11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1.2 / 1.6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4.3 /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13 Gbps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2 x 10GE SFP+,14 x GE RJ45,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8 x Shared port pairs, 2 x bypass Pairs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RJ45,</a:t>
                      </a:r>
                    </a:p>
                    <a:p>
                      <a:pPr algn="ctr"/>
                      <a:r>
                        <a:rPr lang="en-US" sz="1100" dirty="0" smtClean="0"/>
                        <a:t>24</a:t>
                      </a:r>
                      <a:r>
                        <a:rPr lang="en-US" sz="1100" baseline="0" dirty="0" smtClean="0"/>
                        <a:t> x GE SFP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17">
                        <a:spcBef>
                          <a:spcPts val="888"/>
                        </a:spcBef>
                        <a:buFontTx/>
                        <a:buNone/>
                      </a:pPr>
                      <a:r>
                        <a:rPr lang="en-US" sz="1100" dirty="0" smtClean="0"/>
                        <a:t>8x 10GE SPF+,</a:t>
                      </a:r>
                      <a:br>
                        <a:rPr lang="en-US" sz="1100" dirty="0" smtClean="0"/>
                      </a:br>
                      <a:r>
                        <a:rPr lang="en-US" sz="1100" dirty="0" smtClean="0"/>
                        <a:t>16x GE SFP, </a:t>
                      </a:r>
                      <a:br>
                        <a:rPr lang="en-US" sz="1100" dirty="0" smtClean="0"/>
                      </a:br>
                      <a:r>
                        <a:rPr lang="en-US" sz="1100" dirty="0" smtClean="0"/>
                        <a:t>18x GE RJ45</a:t>
                      </a:r>
                      <a:endParaRPr lang="en-US" sz="11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384 GB opt.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240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24967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3000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386902"/>
              </p:ext>
            </p:extLst>
          </p:nvPr>
        </p:nvGraphicFramePr>
        <p:xfrm>
          <a:off x="304800" y="1214120"/>
          <a:ext cx="8534400" cy="480568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52600"/>
                <a:gridCol w="1356360"/>
                <a:gridCol w="1356360"/>
                <a:gridCol w="1356360"/>
                <a:gridCol w="1356360"/>
                <a:gridCol w="135636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FG3040/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FG3140B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FG-3240C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FG-3600C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FG-3700D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FG-3950B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40 / 40 / 40</a:t>
                      </a:r>
                      <a:br>
                        <a:rPr lang="en-US" sz="1100" dirty="0" smtClean="0">
                          <a:latin typeface="+mn-lt"/>
                          <a:cs typeface="Arial Narrow"/>
                        </a:rPr>
                      </a:b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58 / 55 / 43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/40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</a:t>
                      </a:r>
                      <a:r>
                        <a:rPr lang="en-US" sz="1100" baseline="0" dirty="0" smtClean="0"/>
                        <a:t> / 60 /60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160 / 160 /110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20-120 / 20-120 / 20-120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28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44 Mil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556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300,000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250,000 – 300,000*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17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/ 22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– 50.5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/ 8.4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23 Gbps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2.3 /</a:t>
                      </a:r>
                      <a:r>
                        <a:rPr lang="de-DE" sz="1100" baseline="0" dirty="0" smtClean="0">
                          <a:latin typeface="+mn-lt"/>
                          <a:cs typeface="Arial Narrow"/>
                        </a:rPr>
                        <a:t> 4.5</a:t>
                      </a:r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2.6 / 9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5.8 / 18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7.5 / 18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15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10GE SFP+, 10 x GE SFP, 2 x GE RJ45 / + 2 10GE SFP+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4 x 40GE QSFP+, </a:t>
                      </a:r>
                      <a:r>
                        <a:rPr lang="en-US" sz="1100" dirty="0" smtClean="0"/>
                        <a:t>20 x 10-GE SFP+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GE SFP Slots, </a:t>
                      </a:r>
                      <a:r>
                        <a:rPr lang="en-US" sz="1100" baseline="0" dirty="0" smtClean="0"/>
                        <a:t>8 x ultra-low latency 10 GE SFP+ slots,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2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</a:t>
                      </a:r>
                    </a:p>
                    <a:p>
                      <a:pPr algn="ctr"/>
                      <a:r>
                        <a:rPr lang="en-US" sz="1100" baseline="0" dirty="0" smtClean="0"/>
                        <a:t>4 x GE SFP, 2 x GE RJ45 (base)</a:t>
                      </a:r>
                      <a:endParaRPr lang="en-US" sz="11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Storage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960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GB</a:t>
                      </a:r>
                      <a:endParaRPr lang="en-US" sz="110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256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Variants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163022850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>
                <a:latin typeface="+mn-lt"/>
                <a:cs typeface="Arial Narrow"/>
              </a:rPr>
              <a:t>FortiGate 1000C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45" y="1231900"/>
            <a:ext cx="4684889" cy="2506881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8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548381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85672" cy="754222"/>
            <a:chOff x="5918200" y="3063875"/>
            <a:chExt cx="2685672" cy="754222"/>
          </a:xfrm>
        </p:grpSpPr>
        <p:pic>
          <p:nvPicPr>
            <p:cNvPr id="14" name="Picture 13" descr="dark_Storage_128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6941" y="3487736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2" name="Picture 21" descr="dark_FortiASICS_CP8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port_bypass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port_sharemedia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8813546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>
                <a:latin typeface="+mn-lt"/>
                <a:cs typeface="Arial Narrow"/>
              </a:rPr>
              <a:t>FortiGate 1240B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30768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905" y="1181597"/>
            <a:ext cx="4424217" cy="261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31779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24x </a:t>
            </a:r>
            <a:r>
              <a:rPr lang="en-US" sz="1200" dirty="0" smtClean="0">
                <a:latin typeface="+mn-lt"/>
                <a:cs typeface="Arial Narrow"/>
              </a:rPr>
              <a:t>GE </a:t>
            </a:r>
            <a:r>
              <a:rPr lang="en-US" sz="1200" dirty="0">
                <a:latin typeface="+mn-lt"/>
                <a:cs typeface="Arial Narrow"/>
              </a:rPr>
              <a:t>Accelerated SFP </a:t>
            </a:r>
            <a:r>
              <a:rPr lang="en-US" sz="1200" dirty="0" smtClean="0">
                <a:latin typeface="+mn-lt"/>
                <a:cs typeface="Arial Narrow"/>
              </a:rPr>
              <a:t>Slots </a:t>
            </a:r>
            <a:r>
              <a:rPr lang="en-US" sz="1200" dirty="0">
                <a:latin typeface="+mn-lt"/>
                <a:cs typeface="Arial Narrow"/>
              </a:rPr>
              <a:t>	</a:t>
            </a: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14x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1x </a:t>
            </a:r>
            <a:r>
              <a:rPr lang="en-US" sz="1200" dirty="0">
                <a:latin typeface="+mn-lt"/>
                <a:cs typeface="Arial Narrow"/>
              </a:rPr>
              <a:t>Single-Width AMC Slot  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7478979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40/40/38 – 44/44/42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5-8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1.2/1.6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16-18.5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370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1,500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2971800"/>
            <a:ext cx="2683686" cy="757732"/>
            <a:chOff x="5918200" y="3063875"/>
            <a:chExt cx="2683686" cy="757732"/>
          </a:xfrm>
        </p:grpSpPr>
        <p:pic>
          <p:nvPicPr>
            <p:cNvPr id="9" name="Picture 8" descr="dark_FortiASICS_NP4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2" name="Picture 11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384gb_opt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0427" y="349567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99912260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G-1500D-D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47800"/>
            <a:ext cx="4876800" cy="21514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cs typeface="Arial Narrow"/>
              </a:rPr>
              <a:t>FortiGate 1500D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886247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55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11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4.3</a:t>
                      </a:r>
                      <a:r>
                        <a:rPr lang="en-US" sz="1000" b="0" i="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/ 13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250,000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50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 bwMode="auto">
          <a:xfrm>
            <a:off x="1466662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2438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3886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5029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12" name="Picture 11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FortiASICS_NP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14" name="Picture 53" descr="dark_DualPowerSupply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71090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71090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2" descr="dark_Storage_24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220" y="3071090"/>
            <a:ext cx="56832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Ports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SFP Slots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RJ45 Ports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8x 10GE SPF+ Slots</a:t>
            </a:r>
            <a:endParaRPr lang="en-US" sz="1200" dirty="0"/>
          </a:p>
        </p:txBody>
      </p:sp>
      <p:sp>
        <p:nvSpPr>
          <p:cNvPr id="18" name="Oval 17"/>
          <p:cNvSpPr/>
          <p:nvPr/>
        </p:nvSpPr>
        <p:spPr bwMode="auto">
          <a:xfrm>
            <a:off x="5886262" y="1787235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86262" y="2071669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86262" y="2373745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886262" y="2644319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871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7" name="Rectangle 36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chemeClr val="tx1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57200" y="2526892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3122234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3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3122234"/>
            <a:ext cx="3915733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FortiCare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+mn-lt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Standard and extended hardware, software and support packages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Text Placeholder 29"/>
          <p:cNvSpPr txBox="1">
            <a:spLocks/>
          </p:cNvSpPr>
          <p:nvPr/>
        </p:nvSpPr>
        <p:spPr>
          <a:xfrm>
            <a:off x="4656329" y="3122234"/>
            <a:ext cx="4030471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Premium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Enhanced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SLAs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 and TAM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Prof. and Consultation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Design and Implementation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+mn-lt"/>
              <a:ea typeface="+mn-ea"/>
              <a:cs typeface="HelveticaNeue Condensed"/>
            </a:endParaRP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Certification &amp; Customized Courses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In-depth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T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raining Sessions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1056567" y="4190961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Enhanced: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Support, Return and Replace,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1056567" y="4809688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24x7 Comprehensive: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24x7 Support, Advanced 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Hardware  Replacement (NBD),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7" name="Picture 46" descr="FortiCare-Male_Lt-s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30" y="4190961"/>
            <a:ext cx="792956" cy="87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3934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dark_FortiASICS_CP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100" y="3471527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Storage_256gb_op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2518" y="3498298"/>
            <a:ext cx="580664" cy="324623"/>
          </a:xfrm>
          <a:prstGeom prst="rect">
            <a:avLst/>
          </a:prstGeom>
          <a:effectLst/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3040B</a:t>
            </a:r>
            <a:endParaRPr lang="en-US" b="0" i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354" y="1200725"/>
            <a:ext cx="4550993" cy="263726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10x </a:t>
            </a:r>
            <a:r>
              <a:rPr lang="en-US" sz="1200" dirty="0" smtClean="0"/>
              <a:t>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250685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2.3/4.5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3875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82925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2244" y="3495675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DualPowerSupply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590" y="3082925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DualDCSupplyOpti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222" y="3082925"/>
            <a:ext cx="580664" cy="324623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9865360" y="3484880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866088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3140B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65" y="1159019"/>
            <a:ext cx="4448507" cy="2634272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IPS Accelerated 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NP4 accelerated </a:t>
            </a:r>
            <a:r>
              <a:rPr lang="en-US" sz="1200" dirty="0" smtClean="0"/>
              <a:t>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66936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58/55/43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2.3/5.7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918200" y="3063875"/>
            <a:ext cx="2685782" cy="759833"/>
            <a:chOff x="5918200" y="3063875"/>
            <a:chExt cx="2685782" cy="759833"/>
          </a:xfrm>
        </p:grpSpPr>
        <p:pic>
          <p:nvPicPr>
            <p:cNvPr id="9" name="Picture 8" descr="dark_FortiASICS_CP7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Storage_256gb_op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3318" y="349829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3369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6" name="Picture 15" descr="dark_FortiASICS_SP2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1736" y="3477139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216987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3240C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Gigabit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</a:t>
            </a:r>
            <a:r>
              <a:rPr lang="en-US" sz="1200" dirty="0"/>
              <a:t>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14848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2.6/9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842652" y="1245522"/>
            <a:ext cx="4213262" cy="2348648"/>
            <a:chOff x="830440" y="1330999"/>
            <a:chExt cx="4213262" cy="23486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0440" y="1401522"/>
              <a:ext cx="4213262" cy="2278125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 bwMode="auto">
            <a:xfrm>
              <a:off x="2637868" y="1330999"/>
              <a:ext cx="525131" cy="2197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83686" cy="753932"/>
            <a:chOff x="5918200" y="3063875"/>
            <a:chExt cx="2683686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  <p:pic>
        <p:nvPicPr>
          <p:cNvPr id="17" name="Picture 16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64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3600C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&amp; HA port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10G SFP+ Slots (</a:t>
            </a:r>
            <a:r>
              <a:rPr lang="en-US" sz="1200" dirty="0"/>
              <a:t>2x transceivers default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SFP Slots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9487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60/60/60Gbps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5.8/18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235,000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4724400" cy="1777576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 bwMode="auto">
          <a:xfrm>
            <a:off x="5867400" y="1828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590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18200" y="3048000"/>
            <a:ext cx="2652490" cy="753932"/>
            <a:chOff x="5918200" y="3063875"/>
            <a:chExt cx="2652490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3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1" name="Picture 20" descr="dark_Storage_128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87683"/>
              <a:ext cx="569690" cy="312736"/>
            </a:xfrm>
            <a:prstGeom prst="rect">
              <a:avLst/>
            </a:prstGeom>
            <a:effectLst/>
          </p:spPr>
        </p:pic>
      </p:grpSp>
      <p:pic>
        <p:nvPicPr>
          <p:cNvPr id="22" name="Picture 21" descr="dark_forticarrier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452" y="3475513"/>
            <a:ext cx="568348" cy="316345"/>
          </a:xfrm>
          <a:prstGeom prst="rect">
            <a:avLst/>
          </a:prstGeom>
        </p:spPr>
      </p:pic>
      <p:pic>
        <p:nvPicPr>
          <p:cNvPr id="3" name="Picture 2" descr="dark_DB9_consol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1497" y="3479154"/>
            <a:ext cx="568719" cy="312704"/>
          </a:xfrm>
          <a:prstGeom prst="rect">
            <a:avLst/>
          </a:prstGeom>
        </p:spPr>
      </p:pic>
      <p:pic>
        <p:nvPicPr>
          <p:cNvPr id="23" name="Picture 22" descr="dark_DualDCSupplyOpti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677" y="3462287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90845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3700D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066800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 x </a:t>
            </a:r>
            <a:r>
              <a:rPr lang="en-US" sz="1200" dirty="0" smtClean="0"/>
              <a:t>GE </a:t>
            </a:r>
            <a:r>
              <a:rPr lang="en-US" sz="1200" dirty="0"/>
              <a:t>RJ45 Management Ports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 x </a:t>
            </a:r>
            <a:r>
              <a:rPr lang="en-US" sz="1200" dirty="0" smtClean="0"/>
              <a:t>40GE </a:t>
            </a:r>
            <a:r>
              <a:rPr lang="en-US" sz="1200" dirty="0"/>
              <a:t>QSFP Slots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10GE </a:t>
            </a:r>
            <a:r>
              <a:rPr lang="en-US" sz="1200" dirty="0"/>
              <a:t>SFP</a:t>
            </a:r>
            <a:r>
              <a:rPr lang="en-US" sz="1200" dirty="0" smtClean="0"/>
              <a:t>+/GE SFP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 ultra-low latency 10GE SFP+ Slots 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562140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160/160/110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23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7.5/18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44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300,000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7" name="Oval 16"/>
          <p:cNvSpPr/>
          <p:nvPr/>
        </p:nvSpPr>
        <p:spPr bwMode="auto">
          <a:xfrm>
            <a:off x="5867400" y="1447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1877704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3" name="Picture 22" descr="dark_FortiASICS_CP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24" name="Picture 23" descr="dark_FortiASICS_NP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25" name="Picture 53" descr="dark_DualPowerSuppl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169" y="3468923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dark_3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4606" y="3073751"/>
            <a:ext cx="569690" cy="312735"/>
          </a:xfrm>
          <a:prstGeom prst="rect">
            <a:avLst/>
          </a:prstGeom>
          <a:effectLst/>
        </p:spPr>
      </p:pic>
      <p:pic>
        <p:nvPicPr>
          <p:cNvPr id="27" name="Picture 26" descr="dark_forticarrier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1472" y="3471183"/>
            <a:ext cx="568348" cy="316345"/>
          </a:xfrm>
          <a:prstGeom prst="rect">
            <a:avLst/>
          </a:prstGeom>
        </p:spPr>
      </p:pic>
      <p:pic>
        <p:nvPicPr>
          <p:cNvPr id="28" name="Picture 1" descr="dark_Storage_96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072" y="3072787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 descr="dark_port_40G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360" y="3079412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0" y="1828800"/>
            <a:ext cx="4707990" cy="1447800"/>
          </a:xfrm>
          <a:prstGeom prst="rect">
            <a:avLst/>
          </a:prstGeom>
          <a:effectLst/>
        </p:spPr>
      </p:pic>
      <p:sp>
        <p:nvSpPr>
          <p:cNvPr id="31" name="Oval 30"/>
          <p:cNvSpPr/>
          <p:nvPr/>
        </p:nvSpPr>
        <p:spPr bwMode="auto">
          <a:xfrm>
            <a:off x="13716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20574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37338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67400" y="2743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819462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182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 3950B</a:t>
            </a:r>
            <a:endParaRPr lang="en-US" b="0" i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023" y="1180241"/>
            <a:ext cx="3297018" cy="271457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NP Accelerated </a:t>
            </a:r>
            <a:r>
              <a:rPr lang="en-US" sz="1200" dirty="0" smtClean="0"/>
              <a:t>GE </a:t>
            </a:r>
            <a:r>
              <a:rPr lang="en-US" sz="1200" dirty="0"/>
              <a:t>SFP Slot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Non-Accelerated </a:t>
            </a:r>
            <a:r>
              <a:rPr lang="en-US" sz="1200" dirty="0" smtClean="0"/>
              <a:t>GE RJ45 </a:t>
            </a:r>
            <a:r>
              <a:rPr lang="en-US" sz="1200" dirty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Fortinet Mezzanine Card (FMC) Expansion </a:t>
            </a:r>
            <a:r>
              <a:rPr lang="en-US" sz="1200" dirty="0" smtClean="0"/>
              <a:t>Slot</a:t>
            </a:r>
          </a:p>
          <a:p>
            <a:pPr defTabSz="914417">
              <a:spcBef>
                <a:spcPct val="20000"/>
              </a:spcBef>
            </a:pPr>
            <a:endParaRPr lang="en-US" sz="1200" dirty="0" smtClean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01430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02875"/>
                <a:gridCol w="1850025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20/20/20 – 120/120/120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5-20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4/5-15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250,000-300,000*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 – 50.5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1.2 G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5918200" y="3063875"/>
            <a:ext cx="2683686" cy="754221"/>
            <a:chOff x="5918200" y="3063875"/>
            <a:chExt cx="2683686" cy="754221"/>
          </a:xfrm>
        </p:grpSpPr>
        <p:pic>
          <p:nvPicPr>
            <p:cNvPr id="19" name="Picture 18" descr="dark_3URackMount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CP7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8" name="Picture 17" descr="dark_Storage_256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2505" y="3497274"/>
              <a:ext cx="569690" cy="312735"/>
            </a:xfrm>
            <a:prstGeom prst="rect">
              <a:avLst/>
            </a:prstGeom>
            <a:effectLst/>
          </p:spPr>
        </p:pic>
      </p:grpSp>
      <p:pic>
        <p:nvPicPr>
          <p:cNvPr id="14" name="Picture 13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400207526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 3950B Modules</a:t>
            </a:r>
            <a:endParaRPr lang="en-US" b="0" i="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765832"/>
              </p:ext>
            </p:extLst>
          </p:nvPr>
        </p:nvGraphicFramePr>
        <p:xfrm>
          <a:off x="2873558" y="1538904"/>
          <a:ext cx="5808494" cy="3855928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065479"/>
                <a:gridCol w="948603"/>
                <a:gridCol w="948603"/>
                <a:gridCol w="948603"/>
                <a:gridCol w="948603"/>
                <a:gridCol w="948603"/>
              </a:tblGrid>
              <a:tr h="34442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FMC-XD2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FMC-XG2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FMC-F20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FMC-XH0</a:t>
                      </a:r>
                    </a:p>
                  </a:txBody>
                  <a:tcPr anchor="ctr"/>
                </a:tc>
              </a:tr>
              <a:tr h="70230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20 /20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 / 17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</a:t>
                      </a:r>
                      <a:r>
                        <a:rPr lang="en-US" sz="1100" baseline="0" dirty="0" smtClean="0"/>
                        <a:t> / 19 / 10.5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8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AV (Flow Based)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</a:p>
                  </a:txBody>
                  <a:tcPr anchor="ctr" horzOverflow="overflow"/>
                </a:tc>
              </a:tr>
              <a:tr h="978205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x 10GE SFP+ FortiASIC-SP2 port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SFP </a:t>
                      </a:r>
                      <a:r>
                        <a:rPr lang="en-US" sz="1100" dirty="0" err="1" smtClean="0"/>
                        <a:t>FortiASIC</a:t>
                      </a:r>
                      <a:r>
                        <a:rPr lang="en-US" sz="1100" dirty="0" smtClean="0"/>
                        <a:t>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GE RJ45 Mbps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NIL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1994"/>
            <a:ext cx="2756616" cy="394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9626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5</a:t>
            </a:r>
            <a:r>
              <a:rPr lang="en-US" b="0" i="0" dirty="0" smtClean="0">
                <a:latin typeface="+mj-lt"/>
                <a:cs typeface="Arial Narrow"/>
              </a:rPr>
              <a:t>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Very Large Enterprises &amp; Managed Service Provides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3883529" y="2306517"/>
            <a:ext cx="5165825" cy="239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Chassis-</a:t>
            </a:r>
            <a:r>
              <a:rPr lang="en-US" sz="1600" b="1" dirty="0"/>
              <a:t>based </a:t>
            </a:r>
            <a:r>
              <a:rPr lang="en-US" sz="1600" b="1" dirty="0" smtClean="0"/>
              <a:t>platforms </a:t>
            </a:r>
            <a:r>
              <a:rPr lang="en-US" sz="1600" b="1" dirty="0"/>
              <a:t>offer maximum performance, reliability, and scalability for </a:t>
            </a:r>
            <a:r>
              <a:rPr lang="en-US" sz="1600" b="1" dirty="0" smtClean="0"/>
              <a:t>high</a:t>
            </a:r>
            <a:r>
              <a:rPr lang="en-US" sz="1600" b="1" dirty="0"/>
              <a:t>-speed service provider, large enterprise or telecommunications carrier networks</a:t>
            </a:r>
            <a:r>
              <a:rPr lang="en-US" sz="1600" b="1" dirty="0" smtClean="0"/>
              <a:t>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Fastest </a:t>
            </a:r>
            <a:r>
              <a:rPr lang="en-US" sz="1600" b="1" dirty="0"/>
              <a:t>chassis-based firewall in the industry </a:t>
            </a:r>
            <a:endParaRPr lang="en-US" sz="1600" b="1" dirty="0" smtClean="0"/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Flexibility enables protection of complex</a:t>
            </a:r>
            <a:r>
              <a:rPr lang="en-US" sz="1600" b="1" dirty="0"/>
              <a:t>, multi-tenant cloud-based security-as-a-service and infrastructure-as-a-service environments. 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993441" y="4285593"/>
            <a:ext cx="4872728" cy="18076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06590" y="4374509"/>
            <a:ext cx="4684004" cy="1594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Native </a:t>
            </a:r>
            <a:r>
              <a:rPr lang="en-US" sz="1400" dirty="0" smtClean="0"/>
              <a:t>10GE </a:t>
            </a:r>
            <a:r>
              <a:rPr lang="en-US" sz="1400" dirty="0"/>
              <a:t>support </a:t>
            </a:r>
            <a:r>
              <a:rPr lang="en-US" sz="1400" dirty="0" smtClean="0"/>
              <a:t>for high speed requirements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ATCA-compliant architecture delivers carrier-grade performance, reliability, availability and </a:t>
            </a:r>
            <a:r>
              <a:rPr lang="en-US" sz="1400" dirty="0" smtClean="0"/>
              <a:t>serviceability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/>
              <a:t>Chassis </a:t>
            </a:r>
            <a:r>
              <a:rPr lang="en-US" sz="1400" dirty="0"/>
              <a:t>support two, six, or fourteen FortiGate-5000 series blades, allowing </a:t>
            </a:r>
            <a:r>
              <a:rPr lang="en-US" sz="1400" dirty="0" smtClean="0"/>
              <a:t>customization and scaling</a:t>
            </a:r>
            <a:endParaRPr lang="en-US" sz="1400" dirty="0"/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5867400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066800" y="5715000"/>
            <a:ext cx="259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FG-5144C with 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FG-5001D &amp; FCTL-5903C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3819" t="8417" r="54118" b="6393"/>
          <a:stretch/>
        </p:blipFill>
        <p:spPr>
          <a:xfrm>
            <a:off x="762000" y="2286000"/>
            <a:ext cx="2590800" cy="345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297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Triangle 27"/>
          <p:cNvSpPr/>
          <p:nvPr/>
        </p:nvSpPr>
        <p:spPr bwMode="auto">
          <a:xfrm rot="10800000">
            <a:off x="2971800" y="208121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200400" y="1243010"/>
            <a:ext cx="5486400" cy="4800600"/>
          </a:xfrm>
          <a:prstGeom prst="roundRect">
            <a:avLst>
              <a:gd name="adj" fmla="val 2969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9939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>
                <a:latin typeface="Arial" charset="0"/>
              </a:rPr>
              <a:t>Performance &amp; Resiliency </a:t>
            </a:r>
          </a:p>
        </p:txBody>
      </p:sp>
      <p:graphicFrame>
        <p:nvGraphicFramePr>
          <p:cNvPr id="19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6428510"/>
              </p:ext>
            </p:extLst>
          </p:nvPr>
        </p:nvGraphicFramePr>
        <p:xfrm>
          <a:off x="609603" y="3647225"/>
          <a:ext cx="7924797" cy="17105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90800"/>
                <a:gridCol w="1777999"/>
                <a:gridCol w="1777999"/>
                <a:gridCol w="1777999"/>
              </a:tblGrid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5020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5060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5140B/5144C</a:t>
                      </a:r>
                      <a:endParaRPr lang="en-US" sz="1300" dirty="0"/>
                    </a:p>
                  </a:txBody>
                  <a:tcPr anchor="ctr"/>
                </a:tc>
              </a:tr>
              <a:tr h="30850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Blade Slots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</a:t>
                      </a:r>
                      <a:endParaRPr lang="en-US" sz="10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14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Firewall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160 Gbps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480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1.12 </a:t>
                      </a:r>
                      <a:r>
                        <a:rPr lang="en-US" sz="1000" dirty="0" err="1" smtClean="0"/>
                        <a:t>Tbps</a:t>
                      </a:r>
                      <a:endParaRPr lang="en-US" sz="1000" dirty="0" smtClean="0"/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IPS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 Concurrent Session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/>
                        <a:t>M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CPS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K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K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9941" name="Picture 2" descr="FG-5020_Ft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2767010"/>
            <a:ext cx="16002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6" descr="FG-5060_Ft.jpe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8" y="2562223"/>
            <a:ext cx="1447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 bwMode="auto">
          <a:xfrm>
            <a:off x="2971800" y="1700210"/>
            <a:ext cx="32004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5000 Series Chassis</a:t>
            </a:r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471610"/>
            <a:ext cx="2209800" cy="1816100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spAutoFit/>
          </a:bodyPr>
          <a:lstStyle/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Standard Based ATCA System</a:t>
            </a:r>
            <a:b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</a:br>
            <a:endParaRPr lang="en-US" sz="1400" b="1" dirty="0">
              <a:solidFill>
                <a:srgbClr val="000000"/>
              </a:solidFill>
              <a:ea typeface="Arial Narrow" charset="0"/>
              <a:cs typeface="Arial Narrow" charset="0"/>
            </a:endParaRPr>
          </a:p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Fully Redundant – Hot swappable blades, power supplies and fans</a:t>
            </a:r>
          </a:p>
          <a:p>
            <a:pPr marL="285750" indent="-285750"/>
            <a:r>
              <a:rPr lang="en-US" sz="1400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4171" y="5569121"/>
            <a:ext cx="2365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Performance based on fully populated  FG-5001D security Blades.</a:t>
            </a:r>
            <a:endParaRPr lang="en-US" sz="1000" i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/>
          <a:srcRect l="3819" t="8417" r="54118" b="6393"/>
          <a:stretch/>
        </p:blipFill>
        <p:spPr>
          <a:xfrm>
            <a:off x="6934200" y="1447800"/>
            <a:ext cx="1370426" cy="182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54614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 bwMode="auto">
          <a:xfrm>
            <a:off x="3689350" y="1257300"/>
            <a:ext cx="4862513" cy="3395836"/>
          </a:xfrm>
          <a:prstGeom prst="roundRect">
            <a:avLst>
              <a:gd name="adj" fmla="val 7395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40963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 dirty="0">
                <a:latin typeface="Arial" charset="0"/>
              </a:rPr>
              <a:t>Load Distribution &amp; Virtualization</a:t>
            </a:r>
          </a:p>
        </p:txBody>
      </p:sp>
      <p:pic>
        <p:nvPicPr>
          <p:cNvPr id="40964" name="Picture 14" descr="FG-5140_Lt-s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8013" y="2565400"/>
            <a:ext cx="11239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 rot="5400000">
            <a:off x="5363370" y="3094831"/>
            <a:ext cx="696912" cy="708025"/>
          </a:xfrm>
          <a:prstGeom prst="rect">
            <a:avLst/>
          </a:prstGeom>
          <a:noFill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000" b="1">
                <a:solidFill>
                  <a:srgbClr val="637F7F"/>
                </a:solidFill>
                <a:latin typeface="Helvetica 55 Roman" charset="0"/>
                <a:ea typeface="Helvetica 55 Roman" charset="0"/>
                <a:cs typeface="Helvetica 55 Roman" charset="0"/>
              </a:rPr>
              <a:t>… </a:t>
            </a:r>
          </a:p>
        </p:txBody>
      </p:sp>
      <p:cxnSp>
        <p:nvCxnSpPr>
          <p:cNvPr id="28" name="Straight Connector 27"/>
          <p:cNvCxnSpPr/>
          <p:nvPr/>
        </p:nvCxnSpPr>
        <p:spPr bwMode="auto">
          <a:xfrm rot="5400000" flipH="1" flipV="1">
            <a:off x="4878388" y="1339850"/>
            <a:ext cx="4762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rot="5400000" flipH="1" flipV="1">
            <a:off x="4865688" y="1727200"/>
            <a:ext cx="6350" cy="5175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Rounded Rectangle 55"/>
          <p:cNvSpPr/>
          <p:nvPr/>
        </p:nvSpPr>
        <p:spPr bwMode="auto">
          <a:xfrm rot="5400000">
            <a:off x="4994345" y="1360398"/>
            <a:ext cx="2987708" cy="3010112"/>
          </a:xfrm>
          <a:prstGeom prst="roundRect">
            <a:avLst>
              <a:gd name="adj" fmla="val 543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 flipH="1" flipV="1">
            <a:off x="4860132" y="2239168"/>
            <a:ext cx="6350" cy="5064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5400000" flipH="1" flipV="1">
            <a:off x="4860926" y="2579687"/>
            <a:ext cx="6350" cy="5048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rot="5400000" flipH="1" flipV="1">
            <a:off x="4878387" y="3773488"/>
            <a:ext cx="4763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395536" y="1439863"/>
            <a:ext cx="2749302" cy="2431435"/>
          </a:xfrm>
          <a:prstGeom prst="rect">
            <a:avLst/>
          </a:prstGeom>
          <a:noFill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800"/>
              </a:spcBef>
              <a:buClr>
                <a:srgbClr val="446E60"/>
              </a:buClr>
            </a:pPr>
            <a:r>
              <a:rPr lang="en-US" sz="1600" b="1" dirty="0">
                <a:solidFill>
                  <a:schemeClr val="accent4"/>
                </a:solidFill>
                <a:latin typeface="Helvetica 55 Roman" charset="0"/>
                <a:ea typeface="Helvetica 55 Roman" charset="0"/>
                <a:cs typeface="Helvetica 55 Roman" charset="0"/>
              </a:rPr>
              <a:t>Most flexible chassis based solution in the market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Ease of Maintenance – hot swappable components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full hardware redundancy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various Inter and Intra HA configurations</a:t>
            </a:r>
          </a:p>
        </p:txBody>
      </p:sp>
      <p:pic>
        <p:nvPicPr>
          <p:cNvPr id="33" name="Picture 32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48464" y="2725859"/>
            <a:ext cx="2857467" cy="252129"/>
          </a:xfrm>
          <a:prstGeom prst="rect">
            <a:avLst/>
          </a:prstGeom>
        </p:spPr>
      </p:pic>
      <p:pic>
        <p:nvPicPr>
          <p:cNvPr id="34" name="Picture 33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1483644"/>
            <a:ext cx="2710218" cy="239138"/>
          </a:xfrm>
          <a:prstGeom prst="rect">
            <a:avLst/>
          </a:prstGeom>
          <a:effectLst/>
        </p:spPr>
      </p:pic>
      <p:pic>
        <p:nvPicPr>
          <p:cNvPr id="35" name="Picture 34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1856914"/>
            <a:ext cx="2710218" cy="239138"/>
          </a:xfrm>
          <a:prstGeom prst="rect">
            <a:avLst/>
          </a:prstGeom>
          <a:effectLst/>
        </p:spPr>
      </p:pic>
      <p:pic>
        <p:nvPicPr>
          <p:cNvPr id="38" name="Picture 37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2375958"/>
            <a:ext cx="2710218" cy="239138"/>
          </a:xfrm>
          <a:prstGeom prst="rect">
            <a:avLst/>
          </a:prstGeom>
          <a:effectLst/>
        </p:spPr>
      </p:pic>
      <p:pic>
        <p:nvPicPr>
          <p:cNvPr id="42" name="Picture 41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2685174"/>
            <a:ext cx="2710218" cy="239138"/>
          </a:xfrm>
          <a:prstGeom prst="rect">
            <a:avLst/>
          </a:prstGeom>
          <a:effectLst/>
        </p:spPr>
      </p:pic>
      <p:pic>
        <p:nvPicPr>
          <p:cNvPr id="43" name="Picture 42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3888914"/>
            <a:ext cx="2710218" cy="239138"/>
          </a:xfrm>
          <a:prstGeom prst="rect">
            <a:avLst/>
          </a:prstGeom>
          <a:effectLst/>
        </p:spPr>
      </p:pic>
      <p:sp>
        <p:nvSpPr>
          <p:cNvPr id="70" name="Rounded Rectangle 69"/>
          <p:cNvSpPr/>
          <p:nvPr/>
        </p:nvSpPr>
        <p:spPr bwMode="auto">
          <a:xfrm rot="5400000">
            <a:off x="4059237" y="2435226"/>
            <a:ext cx="2986088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1" name="Rounded Rectangle 70"/>
          <p:cNvSpPr/>
          <p:nvPr/>
        </p:nvSpPr>
        <p:spPr bwMode="auto">
          <a:xfrm rot="5400000">
            <a:off x="5000625" y="2435227"/>
            <a:ext cx="2986087" cy="858838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2" name="Rounded Rectangle 71"/>
          <p:cNvSpPr/>
          <p:nvPr/>
        </p:nvSpPr>
        <p:spPr bwMode="auto">
          <a:xfrm rot="5400000">
            <a:off x="5942012" y="2435226"/>
            <a:ext cx="2986088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graphicFrame>
        <p:nvGraphicFramePr>
          <p:cNvPr id="4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0271403"/>
              </p:ext>
            </p:extLst>
          </p:nvPr>
        </p:nvGraphicFramePr>
        <p:xfrm>
          <a:off x="539552" y="4941168"/>
          <a:ext cx="7994848" cy="104969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97424"/>
                <a:gridCol w="3997424"/>
              </a:tblGrid>
              <a:tr h="40961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  <a:cs typeface="Helvetica 55 Roman"/>
                        </a:rPr>
                        <a:t>Clustering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Virtualization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Scales Traffic processing</a:t>
                      </a:r>
                      <a:r>
                        <a:rPr lang="en-US" sz="1200" baseline="0" dirty="0" smtClean="0"/>
                        <a:t> capacity linearly. Interoperates with external devices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Facilitates virtualized security components on FortiGate</a:t>
                      </a:r>
                      <a:r>
                        <a:rPr lang="en-US" sz="1200" baseline="0" dirty="0" smtClean="0"/>
                        <a:t> blades</a:t>
                      </a:r>
                      <a:r>
                        <a:rPr lang="en-US" sz="1200" dirty="0" smtClean="0"/>
                        <a:t> </a:t>
                      </a:r>
                      <a:endParaRPr lang="en-US" sz="12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Rounded Rectangle 1"/>
          <p:cNvSpPr/>
          <p:nvPr/>
        </p:nvSpPr>
        <p:spPr bwMode="auto">
          <a:xfrm>
            <a:off x="3064508" y="3460311"/>
            <a:ext cx="1165211" cy="26797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Chassis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pic>
        <p:nvPicPr>
          <p:cNvPr id="39" name="Picture 38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00864" y="2878259"/>
            <a:ext cx="2857467" cy="252129"/>
          </a:xfrm>
          <a:prstGeom prst="rect">
            <a:avLst/>
          </a:prstGeom>
        </p:spPr>
      </p:pic>
      <p:sp>
        <p:nvSpPr>
          <p:cNvPr id="45" name="Rounded Rectangle 44"/>
          <p:cNvSpPr/>
          <p:nvPr/>
        </p:nvSpPr>
        <p:spPr bwMode="auto">
          <a:xfrm>
            <a:off x="3006247" y="3927284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Networking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5715000" y="3276600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Security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cxnSp>
        <p:nvCxnSpPr>
          <p:cNvPr id="50" name="Straight Connector 49"/>
          <p:cNvCxnSpPr/>
          <p:nvPr/>
        </p:nvCxnSpPr>
        <p:spPr bwMode="auto">
          <a:xfrm>
            <a:off x="5486400" y="4495800"/>
            <a:ext cx="2133600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6477000" y="4343400"/>
            <a:ext cx="0" cy="3048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>
            <a:off x="76200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>
            <a:off x="54864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7" name="TextBox 66"/>
          <p:cNvSpPr txBox="1"/>
          <p:nvPr/>
        </p:nvSpPr>
        <p:spPr>
          <a:xfrm>
            <a:off x="6172200" y="4583192"/>
            <a:ext cx="685800" cy="223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VDOMs</a:t>
            </a:r>
          </a:p>
        </p:txBody>
      </p:sp>
    </p:spTree>
    <p:extLst>
      <p:ext uri="{BB962C8B-B14F-4D97-AF65-F5344CB8AC3E}">
        <p14:creationId xmlns:p14="http://schemas.microsoft.com/office/powerpoint/2010/main" val="34342605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57200" y="2685650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685650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FortiGate Hardware Appliance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Purposed built high performance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Acceleration chips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Wired and Wireless Connectivity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Text Placeholder 29"/>
          <p:cNvSpPr txBox="1">
            <a:spLocks/>
          </p:cNvSpPr>
          <p:nvPr/>
        </p:nvSpPr>
        <p:spPr>
          <a:xfrm>
            <a:off x="4824164" y="2685650"/>
            <a:ext cx="3862636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FortiGate Virtual Appliance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UTM solution for Cloud environment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783161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Content 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8" name="Picture 47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045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49" name="Rounded Rectangle 48"/>
          <p:cNvSpPr/>
          <p:nvPr/>
        </p:nvSpPr>
        <p:spPr bwMode="auto">
          <a:xfrm>
            <a:off x="2098438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Network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438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1" name="Rounded Rectangle 50"/>
          <p:cNvSpPr/>
          <p:nvPr/>
        </p:nvSpPr>
        <p:spPr bwMode="auto">
          <a:xfrm>
            <a:off x="3450023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Security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2" name="Picture 51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0023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7" name="Picture 3" descr="FortiGate-VM_Icon2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4644" y="3583739"/>
            <a:ext cx="1961421" cy="158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53684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5000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746125"/>
              </p:ext>
            </p:extLst>
          </p:nvPr>
        </p:nvGraphicFramePr>
        <p:xfrm>
          <a:off x="304800" y="1214120"/>
          <a:ext cx="8458202" cy="382476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065166"/>
                <a:gridCol w="1598259"/>
                <a:gridCol w="1598259"/>
                <a:gridCol w="1598259"/>
                <a:gridCol w="1598259"/>
              </a:tblGrid>
              <a:tr h="365661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FG-5001B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FG-5001C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FG-5101C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FG-5001D</a:t>
                      </a:r>
                    </a:p>
                  </a:txBody>
                  <a:tcPr anchor="ctr"/>
                </a:tc>
              </a:tr>
              <a:tr h="42076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 40</a:t>
                      </a:r>
                      <a:endParaRPr lang="en-US" sz="1100" baseline="0" dirty="0" smtClean="0"/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</a:t>
                      </a:r>
                      <a:r>
                        <a:rPr lang="en-US" sz="1100" baseline="0" dirty="0" smtClean="0"/>
                        <a:t>/ 40 / 10</a:t>
                      </a:r>
                    </a:p>
                    <a:p>
                      <a:pPr algn="ctr"/>
                      <a:r>
                        <a:rPr lang="en-US" sz="1100" baseline="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80 / 80 / 55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Gbps</a:t>
                      </a: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11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29.5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Mil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50634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210,000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17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22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Gbps</a:t>
                      </a: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7.8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9.8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9.4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2 /</a:t>
                      </a:r>
                      <a:r>
                        <a:rPr lang="de-DE" sz="1100" baseline="0" dirty="0" smtClean="0">
                          <a:latin typeface="+mn-lt"/>
                          <a:cs typeface="Arial Narrow"/>
                        </a:rPr>
                        <a:t> 2.5</a:t>
                      </a:r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/ 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 / 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- / - Gbps</a:t>
                      </a: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8x 10GE SFP+, 2x GE RJ45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2x 10GE SFP+, 2x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4x</a:t>
                      </a:r>
                      <a:r>
                        <a:rPr lang="en-US" sz="1100" baseline="0" dirty="0" smtClean="0"/>
                        <a:t> 10GE SFP+, 2x GE RJ45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2x 40GE QSFP+, 2x 10GE SFP+, 2x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Storage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200 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GB</a:t>
                      </a:r>
                      <a:endParaRPr lang="en-US" sz="110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255462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Variants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408945032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5001B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94" y="1708373"/>
            <a:ext cx="4617999" cy="1539332"/>
          </a:xfrm>
          <a:prstGeom prst="rect">
            <a:avLst/>
          </a:prstGeom>
        </p:spPr>
      </p:pic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327126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3" name="Picture 12" descr="dark_FortiASICS_CP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45823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5001C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</a:t>
            </a:r>
            <a:r>
              <a:rPr lang="en-US" sz="1200" dirty="0"/>
              <a:t>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40Gbps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993741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3/4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29.5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210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7" name="Picture 22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1415" y="3069578"/>
            <a:ext cx="6731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3" descr="dark_Storage_12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5803" y="3095762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871" y="1837193"/>
            <a:ext cx="4980148" cy="1836430"/>
          </a:xfrm>
          <a:prstGeom prst="rect">
            <a:avLst/>
          </a:prstGeom>
        </p:spPr>
      </p:pic>
      <p:pic>
        <p:nvPicPr>
          <p:cNvPr id="13" name="Picture 12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4521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98" y="1829284"/>
            <a:ext cx="4983853" cy="1993541"/>
          </a:xfrm>
          <a:prstGeom prst="rect">
            <a:avLst/>
          </a:prstGeom>
        </p:spPr>
      </p:pic>
      <p:pic>
        <p:nvPicPr>
          <p:cNvPr id="16" name="Picture 15" descr="dark_FortiASICS_SP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23" y="3060210"/>
            <a:ext cx="673935" cy="346569"/>
          </a:xfrm>
          <a:prstGeom prst="rect">
            <a:avLst/>
          </a:prstGeom>
          <a:effectLst/>
        </p:spPr>
      </p:pic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5101C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SP3 </a:t>
            </a:r>
            <a:r>
              <a:rPr lang="en-US" sz="1200" dirty="0"/>
              <a:t>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99018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235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970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5" y="307712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739" y="3060210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1730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 5001D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40GE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10GE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MGMT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 smtClean="0"/>
              <a:t>connectivity</a:t>
            </a:r>
            <a:r>
              <a:rPr lang="sv-SE" sz="1200" dirty="0" smtClean="0"/>
              <a:t> : </a:t>
            </a:r>
            <a:r>
              <a:rPr lang="sv-SE" sz="1200" dirty="0"/>
              <a:t>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10/40Gbps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81087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45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7" name="Picture 16" descr="5001D_front_callout[1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05000"/>
            <a:ext cx="4572000" cy="1729178"/>
          </a:xfrm>
          <a:prstGeom prst="rect">
            <a:avLst/>
          </a:prstGeom>
        </p:spPr>
      </p:pic>
      <p:pic>
        <p:nvPicPr>
          <p:cNvPr id="11" name="Picture 10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29000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forticarrier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63552"/>
            <a:ext cx="568348" cy="316345"/>
          </a:xfrm>
          <a:prstGeom prst="rect">
            <a:avLst/>
          </a:prstGeom>
        </p:spPr>
      </p:pic>
      <p:pic>
        <p:nvPicPr>
          <p:cNvPr id="16" name="Picture 15" descr="dark_FortiASICS_NP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18" name="Picture 3" descr="dark_port_40G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065356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dark_Storage_200gb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3069324"/>
            <a:ext cx="554344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03925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5003B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600200"/>
            <a:ext cx="4791175" cy="1851269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6284748"/>
              </p:ext>
            </p:extLst>
          </p:nvPr>
        </p:nvGraphicFramePr>
        <p:xfrm>
          <a:off x="457200" y="3886200"/>
          <a:ext cx="8305800" cy="5350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Switching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SFP+ slots for 10-gigabit interfaces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front panel base backplane 10-gigabit interfaces that connects to the base backplane channel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front panel base backplane </a:t>
            </a:r>
            <a:r>
              <a:rPr lang="en-US" sz="1200" dirty="0" smtClean="0"/>
              <a:t>GE RJ45 </a:t>
            </a:r>
            <a:r>
              <a:rPr lang="en-US" sz="1200" dirty="0"/>
              <a:t>interface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90822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0845268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1.26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110 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10GE SFP</a:t>
            </a:r>
            <a:r>
              <a:rPr lang="en-US" sz="1200" dirty="0"/>
              <a:t>+ slots </a:t>
            </a: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management interface</a:t>
            </a:r>
            <a:endParaRPr lang="en-US" sz="1200" dirty="0"/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FortiController 5103B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00200"/>
            <a:ext cx="5045244" cy="2159588"/>
          </a:xfrm>
          <a:prstGeom prst="rect">
            <a:avLst/>
          </a:prstGeom>
        </p:spPr>
      </p:pic>
      <p:pic>
        <p:nvPicPr>
          <p:cNvPr id="14" name="Picture 13" descr="d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476" y="3077736"/>
            <a:ext cx="666109" cy="34391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67615"/>
      </p:ext>
    </p:extLst>
  </p:cSld>
  <p:clrMapOvr>
    <a:masterClrMapping/>
  </p:clrMapOvr>
  <p:transition xmlns:p14="http://schemas.microsoft.com/office/powerpoint/2010/main">
    <p:wipe dir="r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ASIC DP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3048000"/>
            <a:ext cx="685800" cy="354082"/>
          </a:xfrm>
          <a:prstGeom prst="rect">
            <a:avLst/>
          </a:prstGeom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6486960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FortiController 5903C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5" name="Picture 14" descr="5903C_front_callou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76400"/>
            <a:ext cx="4953000" cy="178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791849"/>
      </p:ext>
    </p:extLst>
  </p:cSld>
  <p:clrMapOvr>
    <a:masterClrMapping/>
  </p:clrMapOvr>
  <p:transition xmlns:p14="http://schemas.microsoft.com/office/powerpoint/2010/main">
    <p:wipe dir="r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 5203B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0104270"/>
              </p:ext>
            </p:extLst>
          </p:nvPr>
        </p:nvGraphicFramePr>
        <p:xfrm>
          <a:off x="457200" y="3886200"/>
          <a:ext cx="8305800" cy="220121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2" y="1382998"/>
            <a:ext cx="4982737" cy="1960121"/>
          </a:xfrm>
          <a:prstGeom prst="rect">
            <a:avLst/>
          </a:prstGeom>
        </p:spPr>
      </p:pic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10GE </a:t>
            </a:r>
            <a:r>
              <a:rPr lang="fr-FR" sz="1200" dirty="0"/>
              <a:t>SFP+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Ports</a:t>
            </a:r>
            <a:endParaRPr lang="en-US" sz="1200" dirty="0"/>
          </a:p>
        </p:txBody>
      </p:sp>
      <p:pic>
        <p:nvPicPr>
          <p:cNvPr id="9" name="Picture 8" descr="dark_FortiASICS_CP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6492534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FortiGate-VM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198204"/>
              </p:ext>
            </p:extLst>
          </p:nvPr>
        </p:nvGraphicFramePr>
        <p:xfrm>
          <a:off x="354803" y="1538904"/>
          <a:ext cx="8327251" cy="252500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 smtClean="0"/>
                        <a:t>FG-VM00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FG-VM01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FG-VM02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FG-VM04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FG-VM08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err="1" smtClean="0"/>
                        <a:t>vCPU</a:t>
                      </a:r>
                      <a:r>
                        <a:rPr lang="en-US" sz="1100" b="1" dirty="0" smtClean="0"/>
                        <a:t> (Min /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1/8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 (Min 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Memory </a:t>
                      </a:r>
                      <a:r>
                        <a:rPr lang="en-US" sz="1100" b="1" baseline="0" dirty="0" smtClean="0">
                          <a:solidFill>
                            <a:srgbClr val="36424A"/>
                          </a:solidFill>
                        </a:rPr>
                        <a:t>(Min / 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512 MB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1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3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4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12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 Support (Min/Max)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30 GB / 2TB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Max FortiAP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256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 / 1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10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10/ 250</a:t>
                      </a:r>
                      <a:endParaRPr lang="en-US" sz="1100" i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6383179"/>
            <a:ext cx="548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VMware ESX/</a:t>
            </a:r>
            <a:r>
              <a:rPr lang="fr-FR" sz="1000" dirty="0" err="1"/>
              <a:t>ESXi</a:t>
            </a:r>
            <a:r>
              <a:rPr lang="fr-FR" sz="1000" dirty="0"/>
              <a:t> 3.5/4.0/4.1/5.0, Citrix </a:t>
            </a:r>
            <a:r>
              <a:rPr lang="fr-FR" sz="1000" dirty="0" err="1"/>
              <a:t>XenServer</a:t>
            </a:r>
            <a:r>
              <a:rPr lang="fr-FR" sz="1000" dirty="0"/>
              <a:t> 5.6 SP2/6.0, Open Source </a:t>
            </a:r>
            <a:r>
              <a:rPr lang="fr-FR" sz="1000" dirty="0" err="1"/>
              <a:t>Xen</a:t>
            </a:r>
            <a:r>
              <a:rPr lang="fr-FR" sz="1000" dirty="0"/>
              <a:t> 3.4.3 / </a:t>
            </a:r>
            <a:r>
              <a:rPr lang="fr-FR" sz="1000" dirty="0" smtClean="0"/>
              <a:t>4.1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3260988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9" name="Rectangle 4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457200" y="222551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251972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FortiOS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 Operating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Proprietary OS, eliminates vulnerabilities &amp; issues associated with common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OSes</a:t>
            </a: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Harden and small footprint for security &amp; efficiency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Runs on flash, more reliable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Nearly common feature set across all platform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* Default with 10 VDOMs*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4913453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Web</a:t>
            </a: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UI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, CLI Dashboard &amp; Statistics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7" name="Picture 56" descr="FortiTech_Laptop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3453" y="3280259"/>
            <a:ext cx="650081" cy="1300162"/>
          </a:xfrm>
          <a:prstGeom prst="rect">
            <a:avLst/>
          </a:prstGeom>
          <a:effectLst>
            <a:outerShdw blurRad="76200" dir="18900000" sy="23000" kx="-1200000" algn="bl">
              <a:srgbClr val="000000">
                <a:alpha val="15000"/>
              </a:srgbClr>
            </a:outerShdw>
          </a:effectLst>
        </p:spPr>
      </p:pic>
      <p:sp>
        <p:nvSpPr>
          <p:cNvPr id="58" name="Rounded Rectangle 57"/>
          <p:cNvSpPr/>
          <p:nvPr/>
        </p:nvSpPr>
        <p:spPr bwMode="auto">
          <a:xfrm>
            <a:off x="6149592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SNMP Monitoring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7394146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Syslogging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7394146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Email Alerts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1" name="Rounded Rectangle 60"/>
          <p:cNvSpPr/>
          <p:nvPr/>
        </p:nvSpPr>
        <p:spPr bwMode="auto">
          <a:xfrm>
            <a:off x="6149592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In-box Reporting *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2" name="Rounded Rectangle 61"/>
          <p:cNvSpPr/>
          <p:nvPr/>
        </p:nvSpPr>
        <p:spPr bwMode="auto">
          <a:xfrm>
            <a:off x="7394146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SFLOW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3" name="Rounded Rectangle 62"/>
          <p:cNvSpPr/>
          <p:nvPr/>
        </p:nvSpPr>
        <p:spPr bwMode="auto">
          <a:xfrm>
            <a:off x="6149592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Content Archives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6248400"/>
            <a:ext cx="21336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Available on selected models.</a:t>
            </a:r>
          </a:p>
        </p:txBody>
      </p:sp>
    </p:spTree>
    <p:extLst>
      <p:ext uri="{BB962C8B-B14F-4D97-AF65-F5344CB8AC3E}">
        <p14:creationId xmlns:p14="http://schemas.microsoft.com/office/powerpoint/2010/main" val="317887895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200714"/>
              </p:ext>
            </p:extLst>
          </p:nvPr>
        </p:nvGraphicFramePr>
        <p:xfrm>
          <a:off x="461743" y="1271935"/>
          <a:ext cx="8453658" cy="352716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15214"/>
                <a:gridCol w="1759611"/>
                <a:gridCol w="1759611"/>
                <a:gridCol w="1759611"/>
                <a:gridCol w="1759611"/>
              </a:tblGrid>
              <a:tr h="2895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Max Dist.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SFP (GE)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XFP (10GE)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SFP+ (10GE)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QSFP+ (40GE)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10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SP-CABLE-ADASFP+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26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FG-TRAN-XFPSR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FG-TRAN-SFP+SR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100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FG-TRAN-GC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FG-TRAN-QSFP+SR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(on OM3 MMF)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150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FG-TRAN-QSFP+SR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(on OM4 MMF)</a:t>
                      </a: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220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FG-TRAN-SX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5 Km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FG-TRAN-LX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10 Km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FG-TRAN-XFPLR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FG-TRAN-SFP+LR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6383179"/>
            <a:ext cx="2667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Includes 20 ports that support SFP/SPF+</a:t>
            </a:r>
          </a:p>
        </p:txBody>
      </p:sp>
    </p:spTree>
    <p:extLst>
      <p:ext uri="{BB962C8B-B14F-4D97-AF65-F5344CB8AC3E}">
        <p14:creationId xmlns:p14="http://schemas.microsoft.com/office/powerpoint/2010/main" val="294932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830506"/>
              </p:ext>
            </p:extLst>
          </p:nvPr>
        </p:nvGraphicFramePr>
        <p:xfrm>
          <a:off x="461743" y="1271935"/>
          <a:ext cx="8265006" cy="487675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799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FG60C-SPF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FG100D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FG140D/140D-POE/140D-POE-T1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411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FG-200D/200D-POE/240D/240-POE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FG-280D-POE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FG300D/500D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FG600C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128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FG800C/1000C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24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1541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FG1500D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FG3040B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FG3140B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6383179"/>
            <a:ext cx="2667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Includes 20 ports that support SFP/SPF+</a:t>
            </a:r>
          </a:p>
        </p:txBody>
      </p:sp>
    </p:spTree>
    <p:extLst>
      <p:ext uri="{BB962C8B-B14F-4D97-AF65-F5344CB8AC3E}">
        <p14:creationId xmlns:p14="http://schemas.microsoft.com/office/powerpoint/2010/main" val="30389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260821"/>
              </p:ext>
            </p:extLst>
          </p:nvPr>
        </p:nvGraphicFramePr>
        <p:xfrm>
          <a:off x="461743" y="1271935"/>
          <a:ext cx="8265006" cy="3753359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95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FG3600C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FG3700D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 QSFP+</a:t>
                      </a:r>
                      <a:b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 SFP+ *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FG3950B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4 SFP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FG5001C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FG5001D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QSFP+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FG5101C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FG5003B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FCTL5903C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 QSFP+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37873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755972"/>
              </p:ext>
            </p:extLst>
          </p:nvPr>
        </p:nvGraphicFramePr>
        <p:xfrm>
          <a:off x="457200" y="1220760"/>
          <a:ext cx="8052419" cy="477832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4114800"/>
                <a:gridCol w="393761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FG/FWF-20C, 30D/30D-POE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SP-FG20C-PA-XX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FG/FWF-40C,</a:t>
                      </a:r>
                      <a:r>
                        <a:rPr lang="en-US" sz="1400" baseline="0" dirty="0" smtClean="0"/>
                        <a:t> 60C, 60D/60D-POE/60D-3G4G, 90D/90D-POE, FG-70D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SP-FG60C-PDC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FG-80D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SP-FG80D-PDC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FG/FWF-80C, 60B, 50B, 30B Series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SP-FG80-PDC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FG-200B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SP-FG310B-RPS</a:t>
                      </a:r>
                    </a:p>
                    <a:p>
                      <a:r>
                        <a:rPr lang="en-US" sz="1400" dirty="0" smtClean="0"/>
                        <a:t>FRPS-100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FG-200B-POE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NIL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FG-200D,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240D,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FG-200D/240D/280-POE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</a:t>
                      </a:r>
                      <a:r>
                        <a:rPr lang="en-US" sz="1400" baseline="30000" dirty="0" smtClean="0"/>
                        <a:t>rd</a:t>
                      </a:r>
                      <a:r>
                        <a:rPr lang="en-US" sz="1400" baseline="0" dirty="0" smtClean="0"/>
                        <a:t> Party RPS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FG-310B,300C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SP-FG310B-RPS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FG-311B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FG-300D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FG-500D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  <a:r>
                        <a:rPr lang="en-US" sz="1400" baseline="0" dirty="0" smtClean="0"/>
                        <a:t> (max 2 units)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FG-600C, 800C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SP-FG600C-PS	(additional as option)</a:t>
                      </a:r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47905970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312409"/>
              </p:ext>
            </p:extLst>
          </p:nvPr>
        </p:nvGraphicFramePr>
        <p:xfrm>
          <a:off x="457200" y="1220760"/>
          <a:ext cx="8052419" cy="269687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69970"/>
                <a:gridCol w="408244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FG-600C-DC, FG-800C-DC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SP-FG600C-DC-PS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FG-620B,</a:t>
                      </a:r>
                      <a:r>
                        <a:rPr lang="en-US" sz="1400" baseline="0" dirty="0" smtClean="0"/>
                        <a:t> 621B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SP-FG620B-RPS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FG-1000C, FG-1000C-DC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SP-FG600C-PS, SP-FG600C-DC-PS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FG-1240B,</a:t>
                      </a:r>
                      <a:r>
                        <a:rPr lang="en-US" sz="1400" baseline="0" dirty="0" smtClean="0"/>
                        <a:t> FG-1500D, 3040B, 3140B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SP-FG1240B-PS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FG-3240C,</a:t>
                      </a:r>
                      <a:r>
                        <a:rPr lang="en-US" sz="1400" baseline="0" dirty="0" smtClean="0"/>
                        <a:t> 3600C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SP-FG3600C-PS (spare)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FG-3700D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SP-FG3700D-PS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FG-3810A, FG-3810A-DC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SP-FG3810A-PS, SP-FG3810A-DC-PS 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FG-3950B, FG-3951B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SP-FG3950B-PS (spare)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12780097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421922"/>
              </p:ext>
            </p:extLst>
          </p:nvPr>
        </p:nvGraphicFramePr>
        <p:xfrm>
          <a:off x="457200" y="1524000"/>
          <a:ext cx="8357220" cy="341765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662026"/>
                <a:gridCol w="1662026"/>
                <a:gridCol w="1662026"/>
                <a:gridCol w="1662026"/>
                <a:gridCol w="1709116"/>
              </a:tblGrid>
              <a:tr h="2656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C14 Inlet</a:t>
                      </a:r>
                      <a:br>
                        <a:rPr lang="en-US" sz="1400" b="0" dirty="0" smtClean="0">
                          <a:solidFill>
                            <a:schemeClr val="tx1"/>
                          </a:solidFill>
                        </a:rPr>
                      </a:b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SP-FGPCOR-US</a:t>
                      </a: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SP-FGPCOR-UK</a:t>
                      </a: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SP-FGPCOR-EU</a:t>
                      </a: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SP-FGPCOR-AU	</a:t>
                      </a: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</a:tr>
              <a:tr h="2656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*C6 Inlet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SP-FG60CPCOR-US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SP-FG60CPCOR-UK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SP-FG60CPCOR-EU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SP-FG60CPCOR-AU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</a:tr>
              <a:tr h="242648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NEMA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5-15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BS 1363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CEE7 VII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AS/NZS 3112</a:t>
                      </a:r>
                    </a:p>
                  </a:txBody>
                  <a:tcPr marL="61703" marR="61703" marT="34706" marB="34706"/>
                </a:tc>
              </a:tr>
              <a:tr h="242648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 B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G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C, E, F, K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 I</a:t>
                      </a:r>
                    </a:p>
                  </a:txBody>
                  <a:tcPr marL="61703" marR="61703" marT="34706" marB="34706"/>
                </a:tc>
              </a:tr>
              <a:tr h="1802735"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Cords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480" y="3276600"/>
            <a:ext cx="1524000" cy="1524000"/>
          </a:xfrm>
          <a:prstGeom prst="rect">
            <a:avLst/>
          </a:prstGeom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r="26179"/>
          <a:stretch/>
        </p:blipFill>
        <p:spPr>
          <a:xfrm>
            <a:off x="7162801" y="3276600"/>
            <a:ext cx="1537856" cy="1524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6666" r="11515" b="18637"/>
          <a:stretch/>
        </p:blipFill>
        <p:spPr>
          <a:xfrm>
            <a:off x="3857921" y="3276600"/>
            <a:ext cx="1524000" cy="15155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l="5244"/>
          <a:stretch/>
        </p:blipFill>
        <p:spPr>
          <a:xfrm>
            <a:off x="5510361" y="3276600"/>
            <a:ext cx="1543910" cy="1524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5486400"/>
            <a:ext cx="48006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hlinkClick r:id="rId7"/>
              </a:rPr>
              <a:t>http://en.wikipedia.org/wiki/</a:t>
            </a:r>
            <a:r>
              <a:rPr lang="en-US" sz="1100" dirty="0" smtClean="0">
                <a:hlinkClick r:id="rId7"/>
              </a:rPr>
              <a:t>AC_power_plugs_and_sockets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>
                <a:hlinkClick r:id="rId8"/>
              </a:rPr>
              <a:t>http://kropla.com/electric2.</a:t>
            </a:r>
            <a:r>
              <a:rPr lang="en-US" sz="1100" dirty="0" smtClean="0">
                <a:hlinkClick r:id="rId8"/>
              </a:rPr>
              <a:t>htm</a:t>
            </a:r>
            <a:endParaRPr lang="en-US" sz="1100" dirty="0" smtClean="0"/>
          </a:p>
          <a:p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en-US" sz="900" dirty="0" smtClean="0"/>
              <a:t>* For </a:t>
            </a:r>
            <a:r>
              <a:rPr lang="en-US" sz="900" dirty="0" smtClean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FG-60C </a:t>
            </a:r>
            <a:r>
              <a:rPr lang="en-US" sz="90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and </a:t>
            </a:r>
            <a:r>
              <a:rPr lang="en-US" sz="900" dirty="0" smtClean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FG/FWF-40C,</a:t>
            </a:r>
            <a:r>
              <a:rPr lang="en-US" sz="90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 FG/FWF-60D &amp; FG/FWF-90D</a:t>
            </a:r>
            <a:endParaRPr lang="en-US" sz="900" dirty="0" smtClean="0"/>
          </a:p>
          <a:p>
            <a:endParaRPr lang="en-US" sz="11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71600" y="2133600"/>
            <a:ext cx="539315" cy="393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26000" y1="66667" x2="19000" y2="63768"/>
                        <a14:foregroundMark x1="49000" y1="34783" x2="49000" y2="44928"/>
                        <a14:foregroundMark x1="76000" y1="59420" x2="76000" y2="6956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71600" y="1600200"/>
            <a:ext cx="533768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98322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Hard Disks</a:t>
            </a:r>
            <a:endParaRPr lang="en-US" b="0" i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643971"/>
              </p:ext>
            </p:extLst>
          </p:nvPr>
        </p:nvGraphicFramePr>
        <p:xfrm>
          <a:off x="304800" y="1295400"/>
          <a:ext cx="8534398" cy="38561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29012"/>
                <a:gridCol w="1134231"/>
                <a:gridCol w="1134231"/>
                <a:gridCol w="1134231"/>
                <a:gridCol w="1134231"/>
                <a:gridCol w="1134231"/>
                <a:gridCol w="1134231"/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SP-D1000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SP-D1TB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SP-D1TC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SP-D2TC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SP-D2000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SP-D2000A</a:t>
                      </a: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FortiManager</a:t>
                      </a:r>
                      <a:endParaRPr lang="en-US" sz="1400" b="1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1000C,</a:t>
                      </a:r>
                      <a:r>
                        <a:rPr lang="en-US" sz="1200" baseline="0" dirty="0" smtClean="0"/>
                        <a:t> 3000C</a:t>
                      </a:r>
                      <a:endParaRPr lang="en-US" sz="12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3000C gen2, 4000D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1000D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FortiAnalyzer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4000B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1000C,</a:t>
                      </a:r>
                      <a:r>
                        <a:rPr lang="en-US" sz="1200" baseline="0" dirty="0" smtClean="0"/>
                        <a:t> 2000B</a:t>
                      </a:r>
                      <a:endParaRPr lang="en-US" sz="12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1000C Gen2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2000B Gen2,</a:t>
                      </a:r>
                      <a:r>
                        <a:rPr lang="en-US" sz="1200" baseline="0" dirty="0" smtClean="0"/>
                        <a:t> 3000D</a:t>
                      </a:r>
                      <a:endParaRPr lang="en-US" sz="12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1000D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/>
                        <a:t>3500D</a:t>
                      </a:r>
                      <a:endParaRPr lang="en-US" sz="1200" dirty="0" smtClean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FortiMail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2000B. 3000C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2000B Gen2,</a:t>
                      </a:r>
                      <a:r>
                        <a:rPr lang="en-US" sz="1200" baseline="0" dirty="0" smtClean="0"/>
                        <a:t> 3000D</a:t>
                      </a:r>
                      <a:endParaRPr lang="en-US" sz="12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FortiWeb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1000C,</a:t>
                      </a:r>
                      <a:r>
                        <a:rPr lang="en-US" sz="1200" baseline="0" dirty="0" smtClean="0"/>
                        <a:t> 3000C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3000D, 4000C, 4000D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FortiDB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1000C,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smtClean="0"/>
                        <a:t>2000B</a:t>
                      </a:r>
                      <a:endParaRPr lang="en-US" sz="12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FortiScan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3000C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FortiAuthenticator</a:t>
                      </a:r>
                      <a:r>
                        <a:rPr lang="en-US" sz="1400" b="1" baseline="0" dirty="0" smtClean="0"/>
                        <a:t> </a:t>
                      </a:r>
                      <a:endParaRPr lang="en-US" sz="1400" b="1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1000C,</a:t>
                      </a:r>
                      <a:r>
                        <a:rPr lang="en-US" sz="1200" baseline="0" dirty="0" smtClean="0"/>
                        <a:t> 3000B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FortiCache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1000C, 3000C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1000C Gen2, 3000D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FortiSandbox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1000D</a:t>
                      </a:r>
                      <a:endParaRPr lang="en-US" sz="12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703" marR="61703" marT="34706" marB="34706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436996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449567"/>
              </p:ext>
            </p:extLst>
          </p:nvPr>
        </p:nvGraphicFramePr>
        <p:xfrm>
          <a:off x="427421" y="1219680"/>
          <a:ext cx="8412353" cy="487632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ASM-FB4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ADM-FB8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ADM-XB2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ASM-CX4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ASM-FX2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uLnTx/>
                        <a:uFillTx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ASM-CE4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ADM-XE2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ASM-ET4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ASM-SAS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ASM-S08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ADM-FE8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●^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ADM-XD4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94181197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64267"/>
              </p:ext>
            </p:extLst>
          </p:nvPr>
        </p:nvGraphicFramePr>
        <p:xfrm>
          <a:off x="427421" y="1371600"/>
          <a:ext cx="8412353" cy="1146912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RTM-XB2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Module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RTM-XD2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5050 &amp; FG 5140 Chassis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9E5"/>
                    </a:solidFill>
                  </a:tcPr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386201"/>
              </p:ext>
            </p:extLst>
          </p:nvPr>
        </p:nvGraphicFramePr>
        <p:xfrm>
          <a:off x="462690" y="2840548"/>
          <a:ext cx="8382582" cy="2145577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3080113"/>
                <a:gridCol w="2748708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 Modules (3950B)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Interface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ASIC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FMC-XD2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FMC-XG2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SP2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FMC-C20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20x 10/100/100 Copper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FMC-F20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1-Gig SFP slots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FMC-XH0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NIL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SP3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580943"/>
              </p:ext>
            </p:extLst>
          </p:nvPr>
        </p:nvGraphicFramePr>
        <p:xfrm>
          <a:off x="461201" y="5256969"/>
          <a:ext cx="8382582" cy="735673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5828821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 Modules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Models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FSM-064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FG-3951B , FG-1240B and 1240B-DC, FG-311B, FG-200B and FG-200B-POE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9668286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FortiOS 5.2</a:t>
            </a:r>
            <a:endParaRPr lang="en-US" sz="3600" b="1" dirty="0"/>
          </a:p>
        </p:txBody>
      </p:sp>
      <p:pic>
        <p:nvPicPr>
          <p:cNvPr id="2" name="Picture 1" descr="FortiGa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819400"/>
            <a:ext cx="1344168" cy="99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821425"/>
      </p:ext>
    </p:extLst>
  </p:cSld>
  <p:clrMapOvr>
    <a:masterClrMapping/>
  </p:clrMapOvr>
  <p:transition xmlns:p14="http://schemas.microsoft.com/office/powerpoint/2010/main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90" name="Rectangle 8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57200" y="178892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6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1788922"/>
            <a:ext cx="7844328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Features &amp; Capabilities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Available by default, no requirement for hidden charges and software upgrades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97" name="Picture 96" descr="AntiSpam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3395358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8" name="Picture 97" descr="AntiVirus-AntiSpyware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167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9" name="Picture 98" descr="App_Control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4976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0" name="Picture 99" descr="Data_Leakage_Icon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998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1" name="Picture 100" descr="Dynamic_Routing_Icon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76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2" name="Picture 101" descr="Firewall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3" name="Picture 102" descr="Intrusion_Prevention_Icon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785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4" name="Picture 103" descr="Managed_Security_Icon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59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5" name="Picture 104" descr="VPN_Icon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594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6" name="Picture 105" descr="WAN_Optimization_Icon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3386152"/>
            <a:ext cx="667511" cy="580044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7" name="Picture 106" descr="Web_Filter_Icon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8" name="Picture 107" descr="Vulnerability_MGMT_Icon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188" y="3395358"/>
            <a:ext cx="670491" cy="587257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09" name="TextBox 108"/>
          <p:cNvSpPr txBox="1"/>
          <p:nvPr/>
        </p:nvSpPr>
        <p:spPr>
          <a:xfrm>
            <a:off x="744403" y="3029800"/>
            <a:ext cx="662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887338" y="3029800"/>
            <a:ext cx="4483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943389" y="3029800"/>
            <a:ext cx="3913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833333" y="3029800"/>
            <a:ext cx="7260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App. Ctrl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4812255" y="3029800"/>
            <a:ext cx="7523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AntiVirus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810515" y="3029800"/>
            <a:ext cx="802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Web Filter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44403" y="3982615"/>
            <a:ext cx="7831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AntiSpam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892097" y="3982615"/>
            <a:ext cx="4388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DLP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943389" y="3982615"/>
            <a:ext cx="4624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NAC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767193" y="3982615"/>
            <a:ext cx="8352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Vuln</a:t>
            </a:r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Mgmt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4679975" y="3982615"/>
            <a:ext cx="11109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Traffic Shaping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863427" y="3982615"/>
            <a:ext cx="7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WAN opt.</a:t>
            </a:r>
          </a:p>
        </p:txBody>
      </p:sp>
      <p:sp>
        <p:nvSpPr>
          <p:cNvPr id="121" name="Rounded Rectangle 120"/>
          <p:cNvSpPr/>
          <p:nvPr/>
        </p:nvSpPr>
        <p:spPr bwMode="auto">
          <a:xfrm>
            <a:off x="6771357" y="2460528"/>
            <a:ext cx="1706796" cy="4202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HA: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A-A, A-P, Virtual cluster, weighted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2" name="Rounded Rectangle 121"/>
          <p:cNvSpPr/>
          <p:nvPr/>
        </p:nvSpPr>
        <p:spPr bwMode="auto">
          <a:xfrm>
            <a:off x="6770891" y="2942159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IPv6 FW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+ UTM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3" name="Rounded Rectangle 122"/>
          <p:cNvSpPr/>
          <p:nvPr/>
        </p:nvSpPr>
        <p:spPr bwMode="auto">
          <a:xfrm>
            <a:off x="6770426" y="3259175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Routing Protocols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4" name="Rounded Rectangle 123"/>
          <p:cNvSpPr/>
          <p:nvPr/>
        </p:nvSpPr>
        <p:spPr bwMode="auto">
          <a:xfrm>
            <a:off x="6769960" y="3564432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Wireless Controller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5" name="Rounded Rectangle 124"/>
          <p:cNvSpPr/>
          <p:nvPr/>
        </p:nvSpPr>
        <p:spPr bwMode="auto">
          <a:xfrm>
            <a:off x="6769495" y="3869690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Server LB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2646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685800" y="1295400"/>
            <a:ext cx="8305800" cy="457200"/>
          </a:xfrm>
          <a:prstGeom prst="chevron">
            <a:avLst>
              <a:gd name="adj" fmla="val 0"/>
            </a:avLst>
          </a:prstGeom>
          <a:gradFill rotWithShape="1">
            <a:gsLst>
              <a:gs pos="0">
                <a:schemeClr val="tx2">
                  <a:lumMod val="10000"/>
                  <a:lumOff val="90000"/>
                </a:schemeClr>
              </a:gs>
              <a:gs pos="100000">
                <a:schemeClr val="bg2">
                  <a:lumMod val="75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>
              <a:latin typeface="Arial" pitchFamily="-107" charset="0"/>
            </a:endParaRPr>
          </a:p>
        </p:txBody>
      </p:sp>
      <p:sp>
        <p:nvSpPr>
          <p:cNvPr id="21510" name="Oval 5"/>
          <p:cNvSpPr>
            <a:spLocks noChangeArrowheads="1"/>
          </p:cNvSpPr>
          <p:nvPr/>
        </p:nvSpPr>
        <p:spPr bwMode="auto">
          <a:xfrm>
            <a:off x="1159996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1" name="Text Box 8"/>
          <p:cNvSpPr txBox="1">
            <a:spLocks noChangeArrowheads="1"/>
          </p:cNvSpPr>
          <p:nvPr/>
        </p:nvSpPr>
        <p:spPr bwMode="auto">
          <a:xfrm>
            <a:off x="1083796" y="1295400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2005</a:t>
            </a:r>
          </a:p>
        </p:txBody>
      </p:sp>
      <p:sp>
        <p:nvSpPr>
          <p:cNvPr id="21512" name="Oval 9"/>
          <p:cNvSpPr>
            <a:spLocks noChangeArrowheads="1"/>
          </p:cNvSpPr>
          <p:nvPr/>
        </p:nvSpPr>
        <p:spPr bwMode="auto">
          <a:xfrm>
            <a:off x="2514600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3" name="Text Box 10"/>
          <p:cNvSpPr txBox="1">
            <a:spLocks noChangeArrowheads="1"/>
          </p:cNvSpPr>
          <p:nvPr/>
        </p:nvSpPr>
        <p:spPr bwMode="auto">
          <a:xfrm>
            <a:off x="2438400" y="1295400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2007</a:t>
            </a:r>
          </a:p>
        </p:txBody>
      </p:sp>
      <p:sp>
        <p:nvSpPr>
          <p:cNvPr id="21514" name="Oval 11"/>
          <p:cNvSpPr>
            <a:spLocks noChangeArrowheads="1"/>
          </p:cNvSpPr>
          <p:nvPr/>
        </p:nvSpPr>
        <p:spPr bwMode="auto">
          <a:xfrm>
            <a:off x="3853054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5" name="Text Box 12"/>
          <p:cNvSpPr txBox="1">
            <a:spLocks noChangeArrowheads="1"/>
          </p:cNvSpPr>
          <p:nvPr/>
        </p:nvSpPr>
        <p:spPr bwMode="auto">
          <a:xfrm>
            <a:off x="3581400" y="1295400"/>
            <a:ext cx="963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/>
              <a:t>2009/Q1</a:t>
            </a:r>
          </a:p>
        </p:txBody>
      </p:sp>
      <p:sp>
        <p:nvSpPr>
          <p:cNvPr id="21516" name="Oval 13"/>
          <p:cNvSpPr>
            <a:spLocks noChangeArrowheads="1"/>
          </p:cNvSpPr>
          <p:nvPr/>
        </p:nvSpPr>
        <p:spPr bwMode="auto">
          <a:xfrm>
            <a:off x="5266700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7" name="Text Box 14"/>
          <p:cNvSpPr txBox="1">
            <a:spLocks noChangeArrowheads="1"/>
          </p:cNvSpPr>
          <p:nvPr/>
        </p:nvSpPr>
        <p:spPr bwMode="auto">
          <a:xfrm>
            <a:off x="4953000" y="1295400"/>
            <a:ext cx="963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/>
              <a:t>2009/Q3</a:t>
            </a:r>
          </a:p>
        </p:txBody>
      </p:sp>
      <p:graphicFrame>
        <p:nvGraphicFramePr>
          <p:cNvPr id="41074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632627"/>
              </p:ext>
            </p:extLst>
          </p:nvPr>
        </p:nvGraphicFramePr>
        <p:xfrm>
          <a:off x="152399" y="1828800"/>
          <a:ext cx="8839201" cy="1524635"/>
        </p:xfrm>
        <a:graphic>
          <a:graphicData uri="http://schemas.openxmlformats.org/drawingml/2006/table">
            <a:tbl>
              <a:tblPr/>
              <a:tblGrid>
                <a:gridCol w="441331"/>
                <a:gridCol w="1399645"/>
                <a:gridCol w="1399645"/>
                <a:gridCol w="1399645"/>
                <a:gridCol w="1399645"/>
                <a:gridCol w="1399645"/>
                <a:gridCol w="1399645"/>
              </a:tblGrid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2.8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3.0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V4.1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4.2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4.3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</a:tr>
              <a:tr h="1158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Key functionalities</a:t>
                      </a:r>
                    </a:p>
                  </a:txBody>
                  <a:tcPr vert="vert27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Antispam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SSL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VPN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IM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/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P2P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mgmt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DLP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WAN Opt.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SSL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Proxy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App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Control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Wireless ctrl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IPv6 UTM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SQL Logging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GUI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Network VM</a:t>
                      </a:r>
                      <a:endParaRPr kumimoji="0" lang="it-IT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Token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Server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ICAP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charset="0"/>
              </a:rPr>
              <a:t>FortiOS Software Evolution</a:t>
            </a:r>
            <a:endParaRPr lang="en-US" dirty="0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6553200" y="1600200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6172200" y="1295400"/>
            <a:ext cx="10208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2010/Q1</a:t>
            </a:r>
            <a:endParaRPr lang="en-US" sz="1600" i="1" dirty="0"/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8077200" y="1600200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7696200" y="1295400"/>
            <a:ext cx="10055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2011/Q3</a:t>
            </a:r>
            <a:endParaRPr lang="en-US" sz="1600" i="1" dirty="0"/>
          </a:p>
        </p:txBody>
      </p:sp>
      <p:sp>
        <p:nvSpPr>
          <p:cNvPr id="39" name="AutoShape 4"/>
          <p:cNvSpPr>
            <a:spLocks noChangeArrowheads="1"/>
          </p:cNvSpPr>
          <p:nvPr/>
        </p:nvSpPr>
        <p:spPr bwMode="auto">
          <a:xfrm>
            <a:off x="685800" y="3505200"/>
            <a:ext cx="8305800" cy="457200"/>
          </a:xfrm>
          <a:custGeom>
            <a:avLst/>
            <a:gdLst>
              <a:gd name="connsiteX0" fmla="*/ 0 w 8305800"/>
              <a:gd name="connsiteY0" fmla="*/ 0 h 457200"/>
              <a:gd name="connsiteX1" fmla="*/ 8140755 w 8305800"/>
              <a:gd name="connsiteY1" fmla="*/ 0 h 457200"/>
              <a:gd name="connsiteX2" fmla="*/ 8305800 w 8305800"/>
              <a:gd name="connsiteY2" fmla="*/ 228600 h 457200"/>
              <a:gd name="connsiteX3" fmla="*/ 8140755 w 8305800"/>
              <a:gd name="connsiteY3" fmla="*/ 457200 h 457200"/>
              <a:gd name="connsiteX4" fmla="*/ 0 w 8305800"/>
              <a:gd name="connsiteY4" fmla="*/ 457200 h 457200"/>
              <a:gd name="connsiteX5" fmla="*/ 165045 w 8305800"/>
              <a:gd name="connsiteY5" fmla="*/ 228600 h 457200"/>
              <a:gd name="connsiteX6" fmla="*/ 0 w 8305800"/>
              <a:gd name="connsiteY6" fmla="*/ 0 h 457200"/>
              <a:gd name="connsiteX0" fmla="*/ 0 w 8305800"/>
              <a:gd name="connsiteY0" fmla="*/ 0 h 457200"/>
              <a:gd name="connsiteX1" fmla="*/ 8140755 w 8305800"/>
              <a:gd name="connsiteY1" fmla="*/ 0 h 457200"/>
              <a:gd name="connsiteX2" fmla="*/ 8305800 w 8305800"/>
              <a:gd name="connsiteY2" fmla="*/ 228600 h 457200"/>
              <a:gd name="connsiteX3" fmla="*/ 8140755 w 8305800"/>
              <a:gd name="connsiteY3" fmla="*/ 457200 h 457200"/>
              <a:gd name="connsiteX4" fmla="*/ 0 w 8305800"/>
              <a:gd name="connsiteY4" fmla="*/ 457200 h 457200"/>
              <a:gd name="connsiteX5" fmla="*/ 0 w 8305800"/>
              <a:gd name="connsiteY5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05800" h="457200">
                <a:moveTo>
                  <a:pt x="0" y="0"/>
                </a:moveTo>
                <a:lnTo>
                  <a:pt x="8140755" y="0"/>
                </a:lnTo>
                <a:lnTo>
                  <a:pt x="8305800" y="228600"/>
                </a:lnTo>
                <a:lnTo>
                  <a:pt x="8140755" y="457200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tx2">
                  <a:lumMod val="10000"/>
                  <a:lumOff val="90000"/>
                </a:schemeClr>
              </a:gs>
              <a:gs pos="100000">
                <a:schemeClr val="bg2">
                  <a:lumMod val="75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>
              <a:latin typeface="Arial" pitchFamily="-107" charset="0"/>
            </a:endParaRPr>
          </a:p>
        </p:txBody>
      </p:sp>
      <p:sp>
        <p:nvSpPr>
          <p:cNvPr id="40" name="Oval 5"/>
          <p:cNvSpPr>
            <a:spLocks noChangeArrowheads="1"/>
          </p:cNvSpPr>
          <p:nvPr/>
        </p:nvSpPr>
        <p:spPr bwMode="auto">
          <a:xfrm>
            <a:off x="1159996" y="38050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1" name="Text Box 8"/>
          <p:cNvSpPr txBox="1">
            <a:spLocks noChangeArrowheads="1"/>
          </p:cNvSpPr>
          <p:nvPr/>
        </p:nvSpPr>
        <p:spPr bwMode="auto">
          <a:xfrm>
            <a:off x="1083796" y="3505200"/>
            <a:ext cx="1020805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2012/Q4</a:t>
            </a:r>
            <a:endParaRPr lang="en-US" sz="1600" i="1" dirty="0"/>
          </a:p>
          <a:p>
            <a:endParaRPr lang="en-US" sz="1600" i="1" dirty="0"/>
          </a:p>
        </p:txBody>
      </p:sp>
      <p:sp>
        <p:nvSpPr>
          <p:cNvPr id="42" name="Oval 9"/>
          <p:cNvSpPr>
            <a:spLocks noChangeArrowheads="1"/>
          </p:cNvSpPr>
          <p:nvPr/>
        </p:nvSpPr>
        <p:spPr bwMode="auto">
          <a:xfrm>
            <a:off x="2318055" y="38050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2241855" y="3505200"/>
            <a:ext cx="10208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2014/Q2</a:t>
            </a:r>
            <a:endParaRPr lang="en-US" sz="1600" i="1" dirty="0"/>
          </a:p>
        </p:txBody>
      </p:sp>
      <p:graphicFrame>
        <p:nvGraphicFramePr>
          <p:cNvPr id="48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942229"/>
              </p:ext>
            </p:extLst>
          </p:nvPr>
        </p:nvGraphicFramePr>
        <p:xfrm>
          <a:off x="152399" y="4038600"/>
          <a:ext cx="8839201" cy="2029968"/>
        </p:xfrm>
        <a:graphic>
          <a:graphicData uri="http://schemas.openxmlformats.org/drawingml/2006/table">
            <a:tbl>
              <a:tblPr/>
              <a:tblGrid>
                <a:gridCol w="441331"/>
                <a:gridCol w="1399645"/>
                <a:gridCol w="1399645"/>
                <a:gridCol w="1399645"/>
                <a:gridCol w="1399645"/>
                <a:gridCol w="1399645"/>
                <a:gridCol w="1399645"/>
              </a:tblGrid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5.0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5.2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</a:tr>
              <a:tr h="1158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Key functionalities</a:t>
                      </a:r>
                    </a:p>
                  </a:txBody>
                  <a:tcPr vert="vert27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</a:t>
                      </a: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Client reputation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Sandbox integration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Endpoint control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Device based policy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FortiView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Deep Flow AV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Software performance optimization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780813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Supported Platform</a:t>
            </a:r>
          </a:p>
        </p:txBody>
      </p:sp>
      <p:cxnSp>
        <p:nvCxnSpPr>
          <p:cNvPr id="72706" name="Straight Connector 6"/>
          <p:cNvCxnSpPr>
            <a:cxnSpLocks noChangeShapeType="1"/>
          </p:cNvCxnSpPr>
          <p:nvPr/>
        </p:nvCxnSpPr>
        <p:spPr bwMode="auto">
          <a:xfrm>
            <a:off x="466725" y="2362200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2707" name="Picture 52" descr="Small-Appliance_Lt-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25" y="1524000"/>
            <a:ext cx="849313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TextBox 4"/>
          <p:cNvSpPr txBox="1">
            <a:spLocks noChangeArrowheads="1"/>
          </p:cNvSpPr>
          <p:nvPr/>
        </p:nvSpPr>
        <p:spPr bwMode="auto">
          <a:xfrm>
            <a:off x="373063" y="2057400"/>
            <a:ext cx="1143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 dirty="0" smtClean="0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Entry Level</a:t>
            </a:r>
            <a:endParaRPr lang="en-US" sz="1400" b="1" dirty="0">
              <a:solidFill>
                <a:srgbClr val="C0000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11673" y="1218427"/>
            <a:ext cx="6781800" cy="1569660"/>
          </a:xfrm>
          <a:prstGeom prst="rect">
            <a:avLst/>
          </a:prstGeom>
          <a:noFill/>
        </p:spPr>
        <p:txBody>
          <a:bodyPr wrap="square"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FG/FWF-20C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FG/FWF-30C/POE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FG/FWF-60D/POE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</a:t>
            </a:r>
            <a:r>
              <a:rPr lang="en-US" sz="1600" b="1" dirty="0" smtClean="0"/>
              <a:t>60D-3G4G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70D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FG/FWF-80C(M)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FG-80D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FG/FWF-90D*/POE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FG-110/111C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0" name="Picture 22" descr="1U_Lt-s_x2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" y="2715161"/>
            <a:ext cx="11287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1" name="Straight Connector 13"/>
          <p:cNvCxnSpPr>
            <a:cxnSpLocks noChangeShapeType="1"/>
          </p:cNvCxnSpPr>
          <p:nvPr/>
        </p:nvCxnSpPr>
        <p:spPr bwMode="auto">
          <a:xfrm>
            <a:off x="466725" y="3705761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2" name="TextBox 14"/>
          <p:cNvSpPr txBox="1">
            <a:spLocks noChangeArrowheads="1"/>
          </p:cNvSpPr>
          <p:nvPr/>
        </p:nvSpPr>
        <p:spPr bwMode="auto">
          <a:xfrm>
            <a:off x="373063" y="3400961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 dirty="0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Mid Range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11673" y="2486561"/>
            <a:ext cx="6934200" cy="1323439"/>
          </a:xfrm>
          <a:prstGeom prst="rect">
            <a:avLst/>
          </a:prstGeom>
          <a:noFill/>
        </p:spPr>
        <p:txBody>
          <a:bodyPr wrap="square"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FG-100D Series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FG200B(POE</a:t>
            </a:r>
            <a:r>
              <a:rPr lang="en-US" sz="1600" b="1" dirty="0" smtClean="0"/>
              <a:t>)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FG200D Series</a:t>
            </a: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FG300C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FG310/311B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FG-300D/500D*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FG-600C</a:t>
            </a:r>
            <a:endParaRPr lang="en-US" sz="1600" b="1" dirty="0" smtClean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FG-620/621B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FG800C/1000C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FG1240B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FG1500D*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</p:txBody>
      </p:sp>
      <p:cxnSp>
        <p:nvCxnSpPr>
          <p:cNvPr id="72714" name="Straight Connector 16"/>
          <p:cNvCxnSpPr>
            <a:cxnSpLocks noChangeShapeType="1"/>
          </p:cNvCxnSpPr>
          <p:nvPr/>
        </p:nvCxnSpPr>
        <p:spPr bwMode="auto">
          <a:xfrm>
            <a:off x="466725" y="49799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5" name="TextBox 18"/>
          <p:cNvSpPr txBox="1">
            <a:spLocks noChangeArrowheads="1"/>
          </p:cNvSpPr>
          <p:nvPr/>
        </p:nvSpPr>
        <p:spPr bwMode="auto">
          <a:xfrm>
            <a:off x="373063" y="46751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 dirty="0" smtClean="0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High End</a:t>
            </a:r>
            <a:endParaRPr lang="en-US" sz="1400" b="1" dirty="0">
              <a:solidFill>
                <a:srgbClr val="C0000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11673" y="402571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FG-3016B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FG-3140B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</a:t>
            </a:r>
            <a:r>
              <a:rPr lang="en-US" sz="1600" b="1" dirty="0" smtClean="0"/>
              <a:t>3240C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FG-3600C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</a:t>
            </a:r>
            <a:r>
              <a:rPr lang="en-US" sz="1600" b="1" dirty="0" smtClean="0"/>
              <a:t>3700D*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</a:t>
            </a:r>
            <a:r>
              <a:rPr lang="en-US" sz="1600" b="1" dirty="0">
                <a:ea typeface="Zapf Dingbats"/>
                <a:cs typeface="Zapf Dingbats"/>
                <a:sym typeface="Zapf Dingbats"/>
              </a:rPr>
              <a:t>-</a:t>
            </a: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3810A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FG-3950/51B</a:t>
            </a: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7" name="Picture 43" descr="2U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688" y="3962400"/>
            <a:ext cx="11223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8" name="Straight Connector 21"/>
          <p:cNvCxnSpPr>
            <a:cxnSpLocks noChangeShapeType="1"/>
          </p:cNvCxnSpPr>
          <p:nvPr/>
        </p:nvCxnSpPr>
        <p:spPr bwMode="auto">
          <a:xfrm>
            <a:off x="466725" y="49799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19" name="Straight Connector 22"/>
          <p:cNvCxnSpPr>
            <a:cxnSpLocks noChangeShapeType="1"/>
          </p:cNvCxnSpPr>
          <p:nvPr/>
        </p:nvCxnSpPr>
        <p:spPr bwMode="auto">
          <a:xfrm>
            <a:off x="466725" y="5632522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20" name="TextBox 23"/>
          <p:cNvSpPr txBox="1">
            <a:spLocks noChangeArrowheads="1"/>
          </p:cNvSpPr>
          <p:nvPr/>
        </p:nvSpPr>
        <p:spPr bwMode="auto">
          <a:xfrm>
            <a:off x="373063" y="5327722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5000 Series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11673" y="5112603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FG-5001A-SW/</a:t>
            </a:r>
            <a:r>
              <a:rPr lang="en-US" sz="1600" b="1" dirty="0" smtClean="0"/>
              <a:t>DW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5001B/C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5101C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27" name="Picture 26" descr="FS-5003A_F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25" y="5159447"/>
            <a:ext cx="1317625" cy="1206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7" name="TextBox 1"/>
          <p:cNvSpPr txBox="1">
            <a:spLocks noChangeArrowheads="1"/>
          </p:cNvSpPr>
          <p:nvPr/>
        </p:nvSpPr>
        <p:spPr bwMode="auto">
          <a:xfrm>
            <a:off x="7059613" y="58578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Available on patch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releases</a:t>
            </a:r>
            <a:endParaRPr lang="en-US" sz="1000" dirty="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pic>
        <p:nvPicPr>
          <p:cNvPr id="26" name="Picture 25" descr="FortiGat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67056"/>
            <a:ext cx="1344168" cy="99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530267"/>
      </p:ext>
    </p:extLst>
  </p:cSld>
  <p:clrMapOvr>
    <a:masterClrMapping/>
  </p:clrMapOvr>
  <p:transition xmlns:p14="http://schemas.microsoft.com/office/powerpoint/2010/main">
    <p:wipe dir="r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0836547"/>
              </p:ext>
            </p:extLst>
          </p:nvPr>
        </p:nvGraphicFramePr>
        <p:xfrm>
          <a:off x="470855" y="1210493"/>
          <a:ext cx="8077197" cy="475487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5.2.1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Disk Logging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Memory Logging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Identity Based Policies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IPSEC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SSL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Inspection</a:t>
                      </a:r>
                      <a:endParaRPr lang="en-US" sz="14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SSL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Offloading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Endpoint Control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SSH Proxy</a:t>
                      </a:r>
                      <a:endParaRPr lang="en-US" sz="14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Traffic Shaping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DLP Fingerprint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VLAN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WAN Opt. / Web Cache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Wireless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Controller</a:t>
                      </a:r>
                      <a:endParaRPr lang="en-US" sz="14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0475564"/>
      </p:ext>
    </p:extLst>
  </p:cSld>
  <p:clrMapOvr>
    <a:masterClrMapping/>
  </p:clrMapOvr>
  <p:transition xmlns:p14="http://schemas.microsoft.com/office/powerpoint/2010/main">
    <p:wipe dir="r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8299421"/>
              </p:ext>
            </p:extLst>
          </p:nvPr>
        </p:nvGraphicFramePr>
        <p:xfrm>
          <a:off x="470855" y="1210493"/>
          <a:ext cx="8077197" cy="283463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5.2.1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Vulnerability Scan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HA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5665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DNS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Explicit Proxy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Dynamic Routing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VDOM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FSSO/Remote </a:t>
                      </a:r>
                      <a:r>
                        <a:rPr lang="en-US" sz="1400" b="1" dirty="0" err="1" smtClean="0">
                          <a:solidFill>
                            <a:srgbClr val="FFFFFF"/>
                          </a:solidFill>
                        </a:rPr>
                        <a:t>Auth</a:t>
                      </a: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 Services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676052"/>
      </p:ext>
    </p:extLst>
  </p:cSld>
  <p:clrMapOvr>
    <a:masterClrMapping/>
  </p:clrMapOvr>
  <p:transition xmlns:p14="http://schemas.microsoft.com/office/powerpoint/2010/main">
    <p:wipe dir="r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3730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47863"/>
            <a:ext cx="14525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Box 22"/>
          <p:cNvSpPr txBox="1">
            <a:spLocks noChangeArrowheads="1"/>
          </p:cNvSpPr>
          <p:nvPr/>
        </p:nvSpPr>
        <p:spPr bwMode="auto">
          <a:xfrm>
            <a:off x="6850063" y="5791200"/>
            <a:ext cx="2293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cs typeface="Zapf Dingbats" charset="0"/>
                <a:sym typeface="Zapf Dingbats" charset="0"/>
              </a:rPr>
              <a:t>*Registration Required</a:t>
            </a:r>
          </a:p>
          <a:p>
            <a:pPr eaLnBrk="1" hangingPunct="1"/>
            <a:r>
              <a:rPr lang="en-US" sz="1000">
                <a:solidFill>
                  <a:srgbClr val="404040"/>
                </a:solidFill>
                <a:latin typeface="Helvetica 55 Roman" charset="0"/>
                <a:cs typeface="Zapf Dingbats" charset="0"/>
                <a:sym typeface="Zapf Dingbats" charset="0"/>
              </a:rPr>
              <a:t>** Available on selected Models</a:t>
            </a:r>
            <a:endParaRPr lang="en-US" sz="100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5100" y="1446213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Included with FortiGate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DNS Service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DDNS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NTP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2 FortiTokenMobile License*</a:t>
            </a:r>
            <a:endParaRPr lang="en-US" sz="1800" dirty="0">
              <a:ea typeface="Zapf Dingbats"/>
              <a:cs typeface="Zapf Dingbats"/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FortiClient Endpoint License*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VDOMs License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FortiCloud Service (trial)*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1404938" y="4205288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FortiCare Subscription Required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sym typeface="Zapf Dingbats"/>
              </a:rPr>
              <a:t>Geography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BYOD Signatures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USB Modem DB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Vulnerability Scan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Firmware Update</a:t>
            </a:r>
          </a:p>
        </p:txBody>
      </p:sp>
      <p:sp>
        <p:nvSpPr>
          <p:cNvPr id="73734" name="Rectangle 23"/>
          <p:cNvSpPr>
            <a:spLocks noChangeArrowheads="1"/>
          </p:cNvSpPr>
          <p:nvPr/>
        </p:nvSpPr>
        <p:spPr bwMode="auto">
          <a:xfrm>
            <a:off x="5792788" y="251460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FortiTokenMobile License </a:t>
            </a:r>
            <a:endParaRPr lang="en-US" sz="1800">
              <a:solidFill>
                <a:srgbClr val="C00000"/>
              </a:solidFill>
            </a:endParaRPr>
          </a:p>
        </p:txBody>
      </p:sp>
      <p:pic>
        <p:nvPicPr>
          <p:cNvPr id="25" name="Picture 24" descr="Cloud-Blu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288" y="1500188"/>
            <a:ext cx="708025" cy="47148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538" y="1770063"/>
            <a:ext cx="263525" cy="333375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7" name="Rectangle 26"/>
          <p:cNvSpPr>
            <a:spLocks noChangeArrowheads="1"/>
          </p:cNvSpPr>
          <p:nvPr/>
        </p:nvSpPr>
        <p:spPr bwMode="auto">
          <a:xfrm>
            <a:off x="5792788" y="280352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Endpoint License** </a:t>
            </a:r>
          </a:p>
        </p:txBody>
      </p:sp>
      <p:sp>
        <p:nvSpPr>
          <p:cNvPr id="73738" name="Rectangle 27"/>
          <p:cNvSpPr>
            <a:spLocks noChangeArrowheads="1"/>
          </p:cNvSpPr>
          <p:nvPr/>
        </p:nvSpPr>
        <p:spPr bwMode="auto">
          <a:xfrm>
            <a:off x="5792788" y="309245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VDOM License** </a:t>
            </a:r>
          </a:p>
        </p:txBody>
      </p:sp>
      <p:sp>
        <p:nvSpPr>
          <p:cNvPr id="73739" name="Rectangle 28"/>
          <p:cNvSpPr>
            <a:spLocks noChangeArrowheads="1"/>
          </p:cNvSpPr>
          <p:nvPr/>
        </p:nvSpPr>
        <p:spPr bwMode="auto">
          <a:xfrm>
            <a:off x="5791200" y="3668713"/>
            <a:ext cx="33512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SMS Top-up</a:t>
            </a:r>
            <a:endParaRPr lang="en-US" sz="1800">
              <a:solidFill>
                <a:srgbClr val="C00000"/>
              </a:solidFill>
            </a:endParaRPr>
          </a:p>
        </p:txBody>
      </p:sp>
      <p:sp>
        <p:nvSpPr>
          <p:cNvPr id="73740" name="Rectangle 29"/>
          <p:cNvSpPr>
            <a:spLocks noChangeArrowheads="1"/>
          </p:cNvSpPr>
          <p:nvPr/>
        </p:nvSpPr>
        <p:spPr bwMode="auto">
          <a:xfrm>
            <a:off x="5792788" y="338137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FortiCloud Storage Top-up</a:t>
            </a:r>
            <a:endParaRPr lang="en-US" sz="1800">
              <a:solidFill>
                <a:srgbClr val="C00000"/>
              </a:solidFill>
            </a:endParaRPr>
          </a:p>
        </p:txBody>
      </p:sp>
      <p:cxnSp>
        <p:nvCxnSpPr>
          <p:cNvPr id="73741" name="Straight Connector 18"/>
          <p:cNvCxnSpPr>
            <a:cxnSpLocks noChangeShapeType="1"/>
          </p:cNvCxnSpPr>
          <p:nvPr/>
        </p:nvCxnSpPr>
        <p:spPr bwMode="auto">
          <a:xfrm>
            <a:off x="4953000" y="2743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2" name="Straight Connector 30"/>
          <p:cNvCxnSpPr>
            <a:cxnSpLocks noChangeShapeType="1"/>
          </p:cNvCxnSpPr>
          <p:nvPr/>
        </p:nvCxnSpPr>
        <p:spPr bwMode="auto">
          <a:xfrm>
            <a:off x="5105400" y="2971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3" name="Straight Connector 43"/>
          <p:cNvCxnSpPr>
            <a:cxnSpLocks noChangeShapeType="1"/>
          </p:cNvCxnSpPr>
          <p:nvPr/>
        </p:nvCxnSpPr>
        <p:spPr bwMode="auto">
          <a:xfrm>
            <a:off x="3886200" y="32766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4" name="Straight Connector 45"/>
          <p:cNvCxnSpPr>
            <a:cxnSpLocks noChangeShapeType="1"/>
          </p:cNvCxnSpPr>
          <p:nvPr/>
        </p:nvCxnSpPr>
        <p:spPr bwMode="auto">
          <a:xfrm>
            <a:off x="4648200" y="35814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45" name="TextBox 51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9654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6363" y="5145088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4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3810000"/>
            <a:ext cx="8667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5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0488" y="4075113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1275" y="2719388"/>
            <a:ext cx="8540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4758" name="Picture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4925" y="1508125"/>
            <a:ext cx="855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4363" y="1897063"/>
            <a:ext cx="393700" cy="493712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35225" y="1419225"/>
            <a:ext cx="3659188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AV Subscription</a:t>
            </a:r>
            <a:endParaRPr lang="en-US" sz="2000" b="1" dirty="0"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Botnet IP reputation DB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 smtClean="0">
                <a:sym typeface="Zapf Dingbats"/>
              </a:rPr>
              <a:t>FortiCloud Sandbox Service</a:t>
            </a:r>
            <a:endParaRPr lang="en-US" sz="1400" b="1" dirty="0"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AV signatures</a:t>
            </a:r>
          </a:p>
        </p:txBody>
      </p:sp>
      <p:pic>
        <p:nvPicPr>
          <p:cNvPr id="32" name="Picture 31" descr="Fortinet_Shield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3725" y="3130550"/>
            <a:ext cx="392113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2435225" y="2743200"/>
            <a:ext cx="5093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Web Filter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 smtClean="0">
                <a:sym typeface="Zapf Dingbats"/>
              </a:rPr>
              <a:t>DNS Based </a:t>
            </a:r>
            <a:r>
              <a:rPr lang="en-US" sz="1400" b="1" dirty="0">
                <a:sym typeface="Zapf Dingbats"/>
              </a:rPr>
              <a:t>Web Categories Filtering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</a:t>
            </a:r>
            <a:r>
              <a:rPr lang="en-US" sz="1400" dirty="0" smtClean="0">
                <a:sym typeface="Zapf Dingbats"/>
              </a:rPr>
              <a:t>Web Categories DB</a:t>
            </a:r>
            <a:endParaRPr lang="en-US" sz="1400" dirty="0">
              <a:sym typeface="Zapf Dingbats"/>
            </a:endParaRPr>
          </a:p>
        </p:txBody>
      </p:sp>
      <p:pic>
        <p:nvPicPr>
          <p:cNvPr id="36" name="Picture 3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0238" y="4481513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2435225" y="4003675"/>
            <a:ext cx="428625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</a:t>
            </a:r>
            <a:r>
              <a:rPr lang="en-US" sz="2000" b="1" dirty="0" smtClean="0">
                <a:solidFill>
                  <a:schemeClr val="accent4"/>
                </a:solidFill>
                <a:sym typeface="Zapf Dingbats"/>
              </a:rPr>
              <a:t>NGFW Subscription</a:t>
            </a:r>
            <a:endParaRPr lang="en-US" sz="2000" b="1" dirty="0">
              <a:solidFill>
                <a:schemeClr val="accent4"/>
              </a:solidFill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IPS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Application Control Signature Updates</a:t>
            </a:r>
            <a:endParaRPr lang="en-US" sz="1400" dirty="0">
              <a:ea typeface="Zapf Dingbats"/>
              <a:cs typeface="Zapf Dingbats"/>
              <a:sym typeface="Zapf Dingbats"/>
            </a:endParaRPr>
          </a:p>
        </p:txBody>
      </p:sp>
      <p:pic>
        <p:nvPicPr>
          <p:cNvPr id="41" name="Picture 40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3888" y="5600700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2428875" y="5122863"/>
            <a:ext cx="4949825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Anti-spam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ea typeface="Zapf Dingbats"/>
                <a:cs typeface="Zapf Dingbats"/>
                <a:sym typeface="Zapf Dingbats"/>
              </a:rPr>
              <a:t>Anti-spam Services</a:t>
            </a:r>
          </a:p>
        </p:txBody>
      </p:sp>
      <p:sp>
        <p:nvSpPr>
          <p:cNvPr id="74767" name="TextBox 43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34601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AP_Icon_F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702" y="2971799"/>
            <a:ext cx="1081869" cy="80207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FortiAP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7068656"/>
      </p:ext>
    </p:extLst>
  </p:cSld>
  <p:clrMapOvr>
    <a:masterClrMapping/>
  </p:clrMapOvr>
  <p:transition xmlns:p14="http://schemas.microsoft.com/office/powerpoint/2010/main">
    <p:wipe dir="r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FortiAP </a:t>
            </a:r>
            <a:r>
              <a:rPr lang="en-US" dirty="0"/>
              <a:t>F</a:t>
            </a:r>
            <a:r>
              <a:rPr lang="en-US" dirty="0" smtClean="0"/>
              <a:t>amily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3529011"/>
              </p:ext>
            </p:extLst>
          </p:nvPr>
        </p:nvGraphicFramePr>
        <p:xfrm>
          <a:off x="152400" y="1125121"/>
          <a:ext cx="8763001" cy="4992086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1697889"/>
                <a:gridCol w="943274"/>
                <a:gridCol w="2036289"/>
                <a:gridCol w="1644831"/>
                <a:gridCol w="2440718"/>
              </a:tblGrid>
              <a:tr h="856079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Resiliency and Versatility</a:t>
                      </a: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Dual Radio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Dual Band </a:t>
                      </a:r>
                      <a:endParaRPr lang="en-US" dirty="0" smtClean="0">
                        <a:solidFill>
                          <a:srgbClr val="0B0B0B"/>
                        </a:solidFill>
                      </a:endParaRPr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587669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 smtClean="0">
                        <a:solidFill>
                          <a:srgbClr val="0B0B0B"/>
                        </a:solidFill>
                      </a:endParaRPr>
                    </a:p>
                  </a:txBody>
                  <a:tcPr marL="0" marR="0" marT="0" marB="0"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1545932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r>
                        <a:rPr lang="en-US" sz="1600" dirty="0" smtClean="0"/>
                        <a:t>Performance</a:t>
                      </a:r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634653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Single Radio</a:t>
                      </a:r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85654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  <a:p>
                      <a:pPr algn="ctr"/>
                      <a:r>
                        <a:rPr lang="en-US" dirty="0" smtClean="0"/>
                        <a:t>Value</a:t>
                      </a:r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511208"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Remote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553200" y="3669268"/>
            <a:ext cx="1249125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  <a:effectLst/>
              </a:rPr>
              <a:t>FAP-221C</a:t>
            </a:r>
            <a:endParaRPr lang="en-US" sz="1800" dirty="0">
              <a:solidFill>
                <a:srgbClr val="0B0B0B"/>
              </a:solidFill>
              <a:effectLst/>
            </a:endParaRPr>
          </a:p>
        </p:txBody>
      </p:sp>
      <p:grpSp>
        <p:nvGrpSpPr>
          <p:cNvPr id="4" name="Group 28"/>
          <p:cNvGrpSpPr/>
          <p:nvPr/>
        </p:nvGrpSpPr>
        <p:grpSpPr>
          <a:xfrm>
            <a:off x="4851804" y="2514600"/>
            <a:ext cx="1668330" cy="1232294"/>
            <a:chOff x="4310743" y="1866817"/>
            <a:chExt cx="1972491" cy="1456959"/>
          </a:xfrm>
        </p:grpSpPr>
        <p:pic>
          <p:nvPicPr>
            <p:cNvPr id="13" name="Picture 2" descr="C:\Users\hkarimi\AppData\Local\Microsoft\Windows\Temporary Internet Files\Low\Content.IE5\RN1J0MB2\FAP-222B_Lt[1].pn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 rot="17959449">
              <a:off x="5184838" y="2225381"/>
              <a:ext cx="1456959" cy="739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TextBox 13"/>
            <p:cNvSpPr txBox="1"/>
            <p:nvPr/>
          </p:nvSpPr>
          <p:spPr>
            <a:xfrm>
              <a:off x="4310743" y="2402307"/>
              <a:ext cx="1461696" cy="436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0B0B0B"/>
                  </a:solidFill>
                </a:rPr>
                <a:t>FAP-222B</a:t>
              </a:r>
            </a:p>
          </p:txBody>
        </p:sp>
      </p:grp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H="1">
            <a:off x="7691823" y="4191000"/>
            <a:ext cx="1248863" cy="531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6553200" y="4310376"/>
            <a:ext cx="1236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FAP-210B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53200" y="2095443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FAP-320B</a:t>
            </a:r>
          </a:p>
        </p:txBody>
      </p:sp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50016" y="1905000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6553200" y="2721342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FAP-223B</a:t>
            </a:r>
          </a:p>
        </p:txBody>
      </p:sp>
      <p:pic>
        <p:nvPicPr>
          <p:cNvPr id="23" name="Picture 2" descr="C:\Users\ksaraf\Downloads\FAP-223B-GLAM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733212" y="2367200"/>
            <a:ext cx="1101017" cy="98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Group 34"/>
          <p:cNvGrpSpPr/>
          <p:nvPr/>
        </p:nvGrpSpPr>
        <p:grpSpPr>
          <a:xfrm>
            <a:off x="4884067" y="4712182"/>
            <a:ext cx="1592933" cy="1028349"/>
            <a:chOff x="4376028" y="4330084"/>
            <a:chExt cx="1883344" cy="1215832"/>
          </a:xfrm>
        </p:grpSpPr>
        <p:pic>
          <p:nvPicPr>
            <p:cNvPr id="25" name="Picture 7" descr="C:\Users\ksaraf\Downloads\FAP-112B_Rt-Up (1).png"/>
            <p:cNvPicPr>
              <a:picLocks noChangeAspect="1" noChangeArrowheads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 bwMode="auto">
            <a:xfrm>
              <a:off x="5413161" y="4330084"/>
              <a:ext cx="846211" cy="1215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6" name="TextBox 25"/>
            <p:cNvSpPr txBox="1"/>
            <p:nvPr/>
          </p:nvSpPr>
          <p:spPr>
            <a:xfrm>
              <a:off x="4376028" y="4658224"/>
              <a:ext cx="1441451" cy="436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0B0B0B"/>
                  </a:solidFill>
                </a:rPr>
                <a:t>FAP-112B</a:t>
              </a:r>
            </a:p>
          </p:txBody>
        </p:sp>
      </p:grpSp>
      <p:pic>
        <p:nvPicPr>
          <p:cNvPr id="21506" name="Picture 2" descr="C:\Users\mdevincentis\Downloads\FAP-28C-GLAM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764034" y="4191000"/>
            <a:ext cx="999698" cy="49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2" descr="Secure Remote Access Points FortiAP-14C top view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898588" y="4764709"/>
            <a:ext cx="819748" cy="449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8" descr="C:\Users\ksaraf\Downloads\FAP-11C-Lt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3990949" y="5114379"/>
            <a:ext cx="617917" cy="661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2861222" y="4221037"/>
            <a:ext cx="12058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FAP-28C</a:t>
            </a:r>
            <a:r>
              <a:rPr lang="en-US" dirty="0" smtClean="0">
                <a:solidFill>
                  <a:srgbClr val="0B0B0B"/>
                </a:solidFill>
              </a:rPr>
              <a:t>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855840" y="4805716"/>
            <a:ext cx="1120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FAP-14C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56996" y="5228898"/>
            <a:ext cx="1103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FAP-11C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53200" y="1290313"/>
            <a:ext cx="1249125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  <a:effectLst/>
              </a:rPr>
              <a:t>FAP-320C</a:t>
            </a:r>
          </a:p>
        </p:txBody>
      </p:sp>
      <p:pic>
        <p:nvPicPr>
          <p:cNvPr id="40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1" cstate="screen"/>
          <a:stretch>
            <a:fillRect/>
          </a:stretch>
        </p:blipFill>
        <p:spPr bwMode="auto">
          <a:xfrm>
            <a:off x="7874217" y="3048000"/>
            <a:ext cx="883997" cy="707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2" name="TextBox 41"/>
          <p:cNvSpPr txBox="1"/>
          <p:nvPr/>
        </p:nvSpPr>
        <p:spPr>
          <a:xfrm>
            <a:off x="6553200" y="3212068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FAP-221B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0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874217" y="3486558"/>
            <a:ext cx="884074" cy="704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" name="Rounded Rectangle 35"/>
          <p:cNvSpPr/>
          <p:nvPr/>
        </p:nvSpPr>
        <p:spPr bwMode="auto">
          <a:xfrm>
            <a:off x="7772400" y="38100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72400" y="1219200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" name="Rounded Rectangle 32"/>
          <p:cNvSpPr/>
          <p:nvPr/>
        </p:nvSpPr>
        <p:spPr bwMode="auto">
          <a:xfrm>
            <a:off x="7772400" y="16002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49063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 11C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663" y="1211101"/>
            <a:ext cx="2699438" cy="2622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155" y="1187583"/>
            <a:ext cx="1095722" cy="2504508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4223036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Integrated AC</a:t>
                      </a: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28183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AP-14C_Bk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0" y="2514600"/>
            <a:ext cx="3352800" cy="1026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FortiAP</a:t>
            </a:r>
            <a:r>
              <a:rPr lang="en-US" dirty="0"/>
              <a:t> </a:t>
            </a:r>
            <a:r>
              <a:rPr lang="en-US" dirty="0" smtClean="0"/>
              <a:t>14C</a:t>
            </a:r>
            <a:endParaRPr lang="en-US" dirty="0"/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9580801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4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</a:t>
            </a:r>
            <a:r>
              <a:rPr lang="en-US" sz="1200" dirty="0"/>
              <a:t>x FE </a:t>
            </a:r>
            <a:r>
              <a:rPr lang="en-US" sz="1200" dirty="0" smtClean="0"/>
              <a:t>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 x FE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 descr="FAP-14C_Ft-top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676400"/>
            <a:ext cx="3352800" cy="183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9372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FTNT-2012_PPT_Template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FTNT-2012_PPT_Template.potx</Template>
  <TotalTime>150965</TotalTime>
  <Words>17024</Words>
  <Application>Microsoft Macintosh PowerPoint</Application>
  <PresentationFormat>On-screen Show (4:3)</PresentationFormat>
  <Paragraphs>5229</Paragraphs>
  <Slides>175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175</vt:i4>
      </vt:variant>
    </vt:vector>
  </HeadingPairs>
  <TitlesOfParts>
    <vt:vector size="176" baseType="lpstr">
      <vt:lpstr>FTNT-2012_PPT_Template</vt:lpstr>
      <vt:lpstr>Fortinet Product Quick Guide</vt:lpstr>
      <vt:lpstr>PowerPoint Presentation</vt:lpstr>
      <vt:lpstr>PowerPoint Presentation</vt:lpstr>
      <vt:lpstr>PowerPoint Presentation</vt:lpstr>
      <vt:lpstr>FortiGate: Integrated Architecture</vt:lpstr>
      <vt:lpstr>Anatomy of a FortiGate </vt:lpstr>
      <vt:lpstr>Anatomy of a FortiGate </vt:lpstr>
      <vt:lpstr>Anatomy of a FortiGate </vt:lpstr>
      <vt:lpstr>Anatomy of a FortiGate </vt:lpstr>
      <vt:lpstr>Anatomy of a FortiGate </vt:lpstr>
      <vt:lpstr>FortiGate Appliance by Segments</vt:lpstr>
      <vt:lpstr>FortiGate Entry Level Series</vt:lpstr>
      <vt:lpstr>FortiGate Entry Level Series: Comparison</vt:lpstr>
      <vt:lpstr>FortiGate Entry Level Series: Comparison</vt:lpstr>
      <vt:lpstr>FortiGate Entry Level Series: Comparison</vt:lpstr>
      <vt:lpstr>FortiGate 20C-ADSL</vt:lpstr>
      <vt:lpstr>FortiWiFi 20C-ADSL</vt:lpstr>
      <vt:lpstr>FortiGate/FortiWiFi 30D</vt:lpstr>
      <vt:lpstr>FortiGate/FortiWiFi 30D-POE</vt:lpstr>
      <vt:lpstr>FortiGate 40C</vt:lpstr>
      <vt:lpstr>FortiWiFi 40C</vt:lpstr>
      <vt:lpstr>FortiGate 60C</vt:lpstr>
      <vt:lpstr>FortiWiFi 60C</vt:lpstr>
      <vt:lpstr>FortiWiFi 60CM</vt:lpstr>
      <vt:lpstr>FortiGate 60C-POE</vt:lpstr>
      <vt:lpstr>FortiGate/FortiWiFi 60D</vt:lpstr>
      <vt:lpstr>FortiGate/FortiWiFi 60D-POE</vt:lpstr>
      <vt:lpstr>FortiGate/FortiWiFi 60D-3G4G-VZW</vt:lpstr>
      <vt:lpstr>FortiGate 70D</vt:lpstr>
      <vt:lpstr>FortiGate 80C</vt:lpstr>
      <vt:lpstr>FortiWiFi 80CM</vt:lpstr>
      <vt:lpstr>FortiGate 80D</vt:lpstr>
      <vt:lpstr>FortiGate/FortiWiFi 90D</vt:lpstr>
      <vt:lpstr>FortiGate/FortiWiFi 90D-POE</vt:lpstr>
      <vt:lpstr>FortiGate 94D-POE</vt:lpstr>
      <vt:lpstr>FortiGate Mid-Range Series</vt:lpstr>
      <vt:lpstr>FortiGate Mid Range Devices: Comparison</vt:lpstr>
      <vt:lpstr>FortiGate Mid Range Devices: Comparison</vt:lpstr>
      <vt:lpstr>FortiGate 100D</vt:lpstr>
      <vt:lpstr>FortiGate 140D</vt:lpstr>
      <vt:lpstr>FortiGate 140D-POE</vt:lpstr>
      <vt:lpstr>FortiGate 140D-POE-T1</vt:lpstr>
      <vt:lpstr>FortiGate Rugged-100C</vt:lpstr>
      <vt:lpstr>FortiGate 200D</vt:lpstr>
      <vt:lpstr>FortiGate 200D-POE</vt:lpstr>
      <vt:lpstr>FortiGate 240D</vt:lpstr>
      <vt:lpstr>FortiGate 240D-POE</vt:lpstr>
      <vt:lpstr>FortiGate 280D-POE</vt:lpstr>
      <vt:lpstr>FortiGate 300C</vt:lpstr>
      <vt:lpstr>FortiGate 300D</vt:lpstr>
      <vt:lpstr>FortiGate 500D</vt:lpstr>
      <vt:lpstr>FortiGate 600C</vt:lpstr>
      <vt:lpstr>FortiGate 800C</vt:lpstr>
      <vt:lpstr>FortiGate High End Series</vt:lpstr>
      <vt:lpstr>FortiGate 1000 Series: Comparison</vt:lpstr>
      <vt:lpstr>FortiGate 3000 Series: Comparison</vt:lpstr>
      <vt:lpstr>FortiGate 1000C</vt:lpstr>
      <vt:lpstr>FortiGate 1240B</vt:lpstr>
      <vt:lpstr>FortiGate 1500D</vt:lpstr>
      <vt:lpstr>FortiGate 3040B</vt:lpstr>
      <vt:lpstr>FortiGate 3140B</vt:lpstr>
      <vt:lpstr>FortiGate 3240C</vt:lpstr>
      <vt:lpstr>FortiGate 3600C</vt:lpstr>
      <vt:lpstr>FortiGate 3700D</vt:lpstr>
      <vt:lpstr>FortiGate 3950B</vt:lpstr>
      <vt:lpstr>FortiGate 3950B Modules</vt:lpstr>
      <vt:lpstr>FortiGate 5000 Series</vt:lpstr>
      <vt:lpstr>Performance &amp; Resiliency </vt:lpstr>
      <vt:lpstr>Load Distribution &amp; Virtualization</vt:lpstr>
      <vt:lpstr>FortiGate 5000 Series: Comparison</vt:lpstr>
      <vt:lpstr>FortiGate 5001B</vt:lpstr>
      <vt:lpstr>FortiGate 5001C</vt:lpstr>
      <vt:lpstr>FortiGate 5101C</vt:lpstr>
      <vt:lpstr>FortiGate 5001D</vt:lpstr>
      <vt:lpstr>FortiSwitch 5003B</vt:lpstr>
      <vt:lpstr>PowerPoint Presentation</vt:lpstr>
      <vt:lpstr>PowerPoint Presentation</vt:lpstr>
      <vt:lpstr>FortiSwitch 5203B</vt:lpstr>
      <vt:lpstr>FortiGate-VM</vt:lpstr>
      <vt:lpstr>Transceivers</vt:lpstr>
      <vt:lpstr>Transceivers</vt:lpstr>
      <vt:lpstr>Transceivers</vt:lpstr>
      <vt:lpstr>Power Adapters &amp; Redundant Power Supplies</vt:lpstr>
      <vt:lpstr>Power Adapters &amp; Redundant Power Supplies</vt:lpstr>
      <vt:lpstr>Power Cords</vt:lpstr>
      <vt:lpstr>Hard Disks</vt:lpstr>
      <vt:lpstr>FortiGate Modules</vt:lpstr>
      <vt:lpstr>FortiGate Modules</vt:lpstr>
      <vt:lpstr>PowerPoint Presentation</vt:lpstr>
      <vt:lpstr>FortiOS Software Evolution</vt:lpstr>
      <vt:lpstr>Supported Platform</vt:lpstr>
      <vt:lpstr>Feature Matrix for Desktop Models</vt:lpstr>
      <vt:lpstr>Feature Matrix for Desktop Models</vt:lpstr>
      <vt:lpstr>Services, Licenses &amp; Subscriptions</vt:lpstr>
      <vt:lpstr>Services, Licenses &amp; Subscriptions</vt:lpstr>
      <vt:lpstr>PowerPoint Presentation</vt:lpstr>
      <vt:lpstr>FortiAP Family</vt:lpstr>
      <vt:lpstr>FortiAP 11C</vt:lpstr>
      <vt:lpstr>FortiAP 14C</vt:lpstr>
      <vt:lpstr>FortiAP 28C</vt:lpstr>
      <vt:lpstr>FortiAP 112B</vt:lpstr>
      <vt:lpstr>FortiAP 221B</vt:lpstr>
      <vt:lpstr>FortiAP 221C</vt:lpstr>
      <vt:lpstr>FortiAP 223B</vt:lpstr>
      <vt:lpstr>FortiAP 320B</vt:lpstr>
      <vt:lpstr>FortiAP 320C</vt:lpstr>
      <vt:lpstr>FortiAP-Antennas</vt:lpstr>
      <vt:lpstr>Hardware Overview – FortiAP (Remote)</vt:lpstr>
      <vt:lpstr>Hardware Overview – FortiAP (Local)</vt:lpstr>
      <vt:lpstr>FortiAP Power Adaptors</vt:lpstr>
      <vt:lpstr>PowerPoint Presentation</vt:lpstr>
      <vt:lpstr>Introducing FortiSwitch</vt:lpstr>
      <vt:lpstr>PowerPoint Presentation</vt:lpstr>
      <vt:lpstr>FortiSwitch 28C</vt:lpstr>
      <vt:lpstr>FortiSwitch 80-POE</vt:lpstr>
      <vt:lpstr>FortiSwitch 108D-POE</vt:lpstr>
      <vt:lpstr>FortiSwitch 124B-POE</vt:lpstr>
      <vt:lpstr>FortiSwitch 224B-POE</vt:lpstr>
      <vt:lpstr>FortiSwitch 224D-POE</vt:lpstr>
      <vt:lpstr>FortiSwitch 324B-POE</vt:lpstr>
      <vt:lpstr>FortiSwitch 348B</vt:lpstr>
      <vt:lpstr>FortiSwitch 448B</vt:lpstr>
      <vt:lpstr>FortiSwitch 1024D</vt:lpstr>
      <vt:lpstr>FortiSwitch 1048D</vt:lpstr>
      <vt:lpstr>FortiSwitch Series – Access Switches</vt:lpstr>
      <vt:lpstr>FortiSwitch Series – Secure Access Switches</vt:lpstr>
      <vt:lpstr>FortiSwitch Series – Data Center Switches</vt:lpstr>
      <vt:lpstr>PowerPoint Presentation</vt:lpstr>
      <vt:lpstr>Introducing FortiClient</vt:lpstr>
      <vt:lpstr>FortiClient V5.2</vt:lpstr>
      <vt:lpstr>PowerPoint Presentation</vt:lpstr>
      <vt:lpstr>Introducing FortiToken</vt:lpstr>
      <vt:lpstr>Introducing FortiToken Mobile</vt:lpstr>
      <vt:lpstr>PowerPoint Presentation</vt:lpstr>
      <vt:lpstr>Introducing FortiAnalyzer</vt:lpstr>
      <vt:lpstr>FortiAnalyzer Series</vt:lpstr>
      <vt:lpstr>FortiAnalyzer-VM Series</vt:lpstr>
      <vt:lpstr>PowerPoint Presentation</vt:lpstr>
      <vt:lpstr>Introducing FortiManager</vt:lpstr>
      <vt:lpstr>FortiManager Series</vt:lpstr>
      <vt:lpstr>FortiManager-VM Series</vt:lpstr>
      <vt:lpstr>PowerPoint Presentation</vt:lpstr>
      <vt:lpstr>Introducing FortiSandbox</vt:lpstr>
      <vt:lpstr>FortiSandbox Series </vt:lpstr>
      <vt:lpstr>PowerPoint Presentation</vt:lpstr>
      <vt:lpstr>Introducing FortiAuthenticator </vt:lpstr>
      <vt:lpstr>FortiAuthenticator Series</vt:lpstr>
      <vt:lpstr>FortiAuthenticator-VM Series</vt:lpstr>
      <vt:lpstr>PowerPoint Presentation</vt:lpstr>
      <vt:lpstr>Introducing FortiDDoS</vt:lpstr>
      <vt:lpstr>FortiDDoS Series</vt:lpstr>
      <vt:lpstr>PowerPoint Presentation</vt:lpstr>
      <vt:lpstr>Introducing FortiMail</vt:lpstr>
      <vt:lpstr>FortiMail Series</vt:lpstr>
      <vt:lpstr>FortiMail-VM Series</vt:lpstr>
      <vt:lpstr>PowerPoint Presentation</vt:lpstr>
      <vt:lpstr>Introducing FortiWeb</vt:lpstr>
      <vt:lpstr>FortiWeb Series</vt:lpstr>
      <vt:lpstr>FortiWeb-VM Series</vt:lpstr>
      <vt:lpstr>PowerPoint Presentation</vt:lpstr>
      <vt:lpstr>Introducing FortiDB</vt:lpstr>
      <vt:lpstr>FortiDB Series </vt:lpstr>
      <vt:lpstr>PowerPoint Presentation</vt:lpstr>
      <vt:lpstr>Introducing FortiADC &amp; AscenLink</vt:lpstr>
      <vt:lpstr>FortiBalancer / FortiADC Series</vt:lpstr>
      <vt:lpstr>AscenLink Series</vt:lpstr>
      <vt:lpstr>PowerPoint Presentation</vt:lpstr>
      <vt:lpstr>Introducing FortiCache</vt:lpstr>
      <vt:lpstr>FortiCache Series</vt:lpstr>
      <vt:lpstr>PowerPoint Presentation</vt:lpstr>
      <vt:lpstr>Introducing FortiDNS</vt:lpstr>
      <vt:lpstr>FortiDNS Series</vt:lpstr>
      <vt:lpstr>PowerPoint Presentation</vt:lpstr>
      <vt:lpstr>Virtual Appliance Platforms</vt:lpstr>
      <vt:lpstr>Change Log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Robin Liao</cp:lastModifiedBy>
  <cp:revision>2126</cp:revision>
  <cp:lastPrinted>2014-05-02T21:21:11Z</cp:lastPrinted>
  <dcterms:created xsi:type="dcterms:W3CDTF">2012-01-26T23:40:20Z</dcterms:created>
  <dcterms:modified xsi:type="dcterms:W3CDTF">2014-10-03T23:06:46Z</dcterms:modified>
</cp:coreProperties>
</file>